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5" r:id="rId3"/>
    <p:sldId id="295" r:id="rId4"/>
    <p:sldId id="292" r:id="rId5"/>
    <p:sldId id="293" r:id="rId6"/>
    <p:sldId id="296" r:id="rId7"/>
    <p:sldId id="271" r:id="rId8"/>
    <p:sldId id="272" r:id="rId9"/>
    <p:sldId id="277" r:id="rId10"/>
    <p:sldId id="278" r:id="rId11"/>
    <p:sldId id="279" r:id="rId12"/>
    <p:sldId id="280" r:id="rId13"/>
    <p:sldId id="282" r:id="rId14"/>
    <p:sldId id="281" r:id="rId15"/>
    <p:sldId id="273" r:id="rId16"/>
    <p:sldId id="274" r:id="rId17"/>
    <p:sldId id="259" r:id="rId18"/>
    <p:sldId id="260" r:id="rId19"/>
    <p:sldId id="276" r:id="rId20"/>
    <p:sldId id="261" r:id="rId21"/>
    <p:sldId id="258" r:id="rId22"/>
    <p:sldId id="283" r:id="rId23"/>
    <p:sldId id="284" r:id="rId24"/>
    <p:sldId id="285" r:id="rId25"/>
    <p:sldId id="286" r:id="rId26"/>
    <p:sldId id="291" r:id="rId27"/>
    <p:sldId id="287" r:id="rId28"/>
    <p:sldId id="288" r:id="rId29"/>
    <p:sldId id="289" r:id="rId30"/>
    <p:sldId id="290" r:id="rId31"/>
    <p:sldId id="262" r:id="rId32"/>
    <p:sldId id="263" r:id="rId33"/>
    <p:sldId id="264" r:id="rId34"/>
    <p:sldId id="265" r:id="rId35"/>
    <p:sldId id="266" r:id="rId36"/>
    <p:sldId id="269" r:id="rId37"/>
    <p:sldId id="270" r:id="rId38"/>
    <p:sldId id="294"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3ADE8D7-000C-4E3E-987D-762D7FF5FC1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 xmlns:a16="http://schemas.microsoft.com/office/drawing/2014/main" id="{56D29228-1A9C-47CF-8CEB-57DECDEB64A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 xmlns:a16="http://schemas.microsoft.com/office/drawing/2014/main" id="{948824CC-CBA5-4D1F-8E81-C9E6F9022A4A}"/>
              </a:ext>
            </a:extLst>
          </p:cNvPr>
          <p:cNvSpPr>
            <a:spLocks noGrp="1"/>
          </p:cNvSpPr>
          <p:nvPr>
            <p:ph type="dt" sz="half" idx="10"/>
          </p:nvPr>
        </p:nvSpPr>
        <p:spPr/>
        <p:txBody>
          <a:bodyPr/>
          <a:lstStyle/>
          <a:p>
            <a:fld id="{8EE7A373-A664-40E7-BE45-5978CAF202FE}" type="datetimeFigureOut">
              <a:rPr lang="en-IN" smtClean="0"/>
              <a:t>06-05-2025</a:t>
            </a:fld>
            <a:endParaRPr lang="en-IN"/>
          </a:p>
        </p:txBody>
      </p:sp>
      <p:sp>
        <p:nvSpPr>
          <p:cNvPr id="5" name="Footer Placeholder 4">
            <a:extLst>
              <a:ext uri="{FF2B5EF4-FFF2-40B4-BE49-F238E27FC236}">
                <a16:creationId xmlns="" xmlns:a16="http://schemas.microsoft.com/office/drawing/2014/main" id="{3E5C4EC7-6FB3-4F59-BAAB-9FDB324477A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 xmlns:a16="http://schemas.microsoft.com/office/drawing/2014/main" id="{99153A21-426C-4C57-AF17-1E064786A5D3}"/>
              </a:ext>
            </a:extLst>
          </p:cNvPr>
          <p:cNvSpPr>
            <a:spLocks noGrp="1"/>
          </p:cNvSpPr>
          <p:nvPr>
            <p:ph type="sldNum" sz="quarter" idx="12"/>
          </p:nvPr>
        </p:nvSpPr>
        <p:spPr/>
        <p:txBody>
          <a:bodyPr/>
          <a:lstStyle/>
          <a:p>
            <a:fld id="{5401699A-2001-4482-B322-377A049D6A4F}" type="slidenum">
              <a:rPr lang="en-IN" smtClean="0"/>
              <a:t>‹#›</a:t>
            </a:fld>
            <a:endParaRPr lang="en-IN"/>
          </a:p>
        </p:txBody>
      </p:sp>
    </p:spTree>
    <p:extLst>
      <p:ext uri="{BB962C8B-B14F-4D97-AF65-F5344CB8AC3E}">
        <p14:creationId xmlns:p14="http://schemas.microsoft.com/office/powerpoint/2010/main" val="3366757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29C8EFD-6A61-449F-94CC-EE822AD32CA0}"/>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 xmlns:a16="http://schemas.microsoft.com/office/drawing/2014/main" id="{D322DBED-EEFF-46B2-BEA2-F20CC4E65F0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 xmlns:a16="http://schemas.microsoft.com/office/drawing/2014/main" id="{F0E8907A-12DC-47AB-B2AC-9F883665284C}"/>
              </a:ext>
            </a:extLst>
          </p:cNvPr>
          <p:cNvSpPr>
            <a:spLocks noGrp="1"/>
          </p:cNvSpPr>
          <p:nvPr>
            <p:ph type="dt" sz="half" idx="10"/>
          </p:nvPr>
        </p:nvSpPr>
        <p:spPr/>
        <p:txBody>
          <a:bodyPr/>
          <a:lstStyle/>
          <a:p>
            <a:fld id="{8EE7A373-A664-40E7-BE45-5978CAF202FE}" type="datetimeFigureOut">
              <a:rPr lang="en-IN" smtClean="0"/>
              <a:t>06-05-2025</a:t>
            </a:fld>
            <a:endParaRPr lang="en-IN"/>
          </a:p>
        </p:txBody>
      </p:sp>
      <p:sp>
        <p:nvSpPr>
          <p:cNvPr id="5" name="Footer Placeholder 4">
            <a:extLst>
              <a:ext uri="{FF2B5EF4-FFF2-40B4-BE49-F238E27FC236}">
                <a16:creationId xmlns="" xmlns:a16="http://schemas.microsoft.com/office/drawing/2014/main" id="{09098CD8-EA66-40B2-9C0D-6EF29D9FAA7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 xmlns:a16="http://schemas.microsoft.com/office/drawing/2014/main" id="{AB6B9FB0-B4F0-4900-8D5C-6F95FD0DB19C}"/>
              </a:ext>
            </a:extLst>
          </p:cNvPr>
          <p:cNvSpPr>
            <a:spLocks noGrp="1"/>
          </p:cNvSpPr>
          <p:nvPr>
            <p:ph type="sldNum" sz="quarter" idx="12"/>
          </p:nvPr>
        </p:nvSpPr>
        <p:spPr/>
        <p:txBody>
          <a:bodyPr/>
          <a:lstStyle/>
          <a:p>
            <a:fld id="{5401699A-2001-4482-B322-377A049D6A4F}" type="slidenum">
              <a:rPr lang="en-IN" smtClean="0"/>
              <a:t>‹#›</a:t>
            </a:fld>
            <a:endParaRPr lang="en-IN"/>
          </a:p>
        </p:txBody>
      </p:sp>
    </p:spTree>
    <p:extLst>
      <p:ext uri="{BB962C8B-B14F-4D97-AF65-F5344CB8AC3E}">
        <p14:creationId xmlns:p14="http://schemas.microsoft.com/office/powerpoint/2010/main" val="1991731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E7CA68F2-7444-43A8-B42B-51339B7745E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 xmlns:a16="http://schemas.microsoft.com/office/drawing/2014/main" id="{7E35FF89-63B4-47A7-BA00-0935DBBDB64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 xmlns:a16="http://schemas.microsoft.com/office/drawing/2014/main" id="{1FE43898-F7C5-4407-842E-F6078F96092C}"/>
              </a:ext>
            </a:extLst>
          </p:cNvPr>
          <p:cNvSpPr>
            <a:spLocks noGrp="1"/>
          </p:cNvSpPr>
          <p:nvPr>
            <p:ph type="dt" sz="half" idx="10"/>
          </p:nvPr>
        </p:nvSpPr>
        <p:spPr/>
        <p:txBody>
          <a:bodyPr/>
          <a:lstStyle/>
          <a:p>
            <a:fld id="{8EE7A373-A664-40E7-BE45-5978CAF202FE}" type="datetimeFigureOut">
              <a:rPr lang="en-IN" smtClean="0"/>
              <a:t>06-05-2025</a:t>
            </a:fld>
            <a:endParaRPr lang="en-IN"/>
          </a:p>
        </p:txBody>
      </p:sp>
      <p:sp>
        <p:nvSpPr>
          <p:cNvPr id="5" name="Footer Placeholder 4">
            <a:extLst>
              <a:ext uri="{FF2B5EF4-FFF2-40B4-BE49-F238E27FC236}">
                <a16:creationId xmlns="" xmlns:a16="http://schemas.microsoft.com/office/drawing/2014/main" id="{E92FEB09-3A24-4AA4-8241-EBC90F7F858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 xmlns:a16="http://schemas.microsoft.com/office/drawing/2014/main" id="{6FE6EAAA-CB29-4F47-8346-A55BD0400219}"/>
              </a:ext>
            </a:extLst>
          </p:cNvPr>
          <p:cNvSpPr>
            <a:spLocks noGrp="1"/>
          </p:cNvSpPr>
          <p:nvPr>
            <p:ph type="sldNum" sz="quarter" idx="12"/>
          </p:nvPr>
        </p:nvSpPr>
        <p:spPr/>
        <p:txBody>
          <a:bodyPr/>
          <a:lstStyle/>
          <a:p>
            <a:fld id="{5401699A-2001-4482-B322-377A049D6A4F}" type="slidenum">
              <a:rPr lang="en-IN" smtClean="0"/>
              <a:t>‹#›</a:t>
            </a:fld>
            <a:endParaRPr lang="en-IN"/>
          </a:p>
        </p:txBody>
      </p:sp>
    </p:spTree>
    <p:extLst>
      <p:ext uri="{BB962C8B-B14F-4D97-AF65-F5344CB8AC3E}">
        <p14:creationId xmlns:p14="http://schemas.microsoft.com/office/powerpoint/2010/main" val="2734770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9BE5FE9-3F8A-4B60-9FE9-DA4FCC240C1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 xmlns:a16="http://schemas.microsoft.com/office/drawing/2014/main" id="{5E5F39A5-ED21-4815-A0F0-34AB504880F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 xmlns:a16="http://schemas.microsoft.com/office/drawing/2014/main" id="{F95F6139-365A-4E41-9C0B-BE12E72B70DA}"/>
              </a:ext>
            </a:extLst>
          </p:cNvPr>
          <p:cNvSpPr>
            <a:spLocks noGrp="1"/>
          </p:cNvSpPr>
          <p:nvPr>
            <p:ph type="dt" sz="half" idx="10"/>
          </p:nvPr>
        </p:nvSpPr>
        <p:spPr/>
        <p:txBody>
          <a:bodyPr/>
          <a:lstStyle/>
          <a:p>
            <a:fld id="{8EE7A373-A664-40E7-BE45-5978CAF202FE}" type="datetimeFigureOut">
              <a:rPr lang="en-IN" smtClean="0"/>
              <a:t>06-05-2025</a:t>
            </a:fld>
            <a:endParaRPr lang="en-IN"/>
          </a:p>
        </p:txBody>
      </p:sp>
      <p:sp>
        <p:nvSpPr>
          <p:cNvPr id="5" name="Footer Placeholder 4">
            <a:extLst>
              <a:ext uri="{FF2B5EF4-FFF2-40B4-BE49-F238E27FC236}">
                <a16:creationId xmlns="" xmlns:a16="http://schemas.microsoft.com/office/drawing/2014/main" id="{C8E7BA8D-307E-4ECD-BF67-21D05C0DB57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 xmlns:a16="http://schemas.microsoft.com/office/drawing/2014/main" id="{7103C9DC-75A8-481E-AD30-4765707B89E4}"/>
              </a:ext>
            </a:extLst>
          </p:cNvPr>
          <p:cNvSpPr>
            <a:spLocks noGrp="1"/>
          </p:cNvSpPr>
          <p:nvPr>
            <p:ph type="sldNum" sz="quarter" idx="12"/>
          </p:nvPr>
        </p:nvSpPr>
        <p:spPr/>
        <p:txBody>
          <a:bodyPr/>
          <a:lstStyle/>
          <a:p>
            <a:fld id="{5401699A-2001-4482-B322-377A049D6A4F}" type="slidenum">
              <a:rPr lang="en-IN" smtClean="0"/>
              <a:t>‹#›</a:t>
            </a:fld>
            <a:endParaRPr lang="en-IN"/>
          </a:p>
        </p:txBody>
      </p:sp>
    </p:spTree>
    <p:extLst>
      <p:ext uri="{BB962C8B-B14F-4D97-AF65-F5344CB8AC3E}">
        <p14:creationId xmlns:p14="http://schemas.microsoft.com/office/powerpoint/2010/main" val="40865028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5A743E9-7AA6-44AB-9586-1B591C980EB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 xmlns:a16="http://schemas.microsoft.com/office/drawing/2014/main" id="{8C045B43-95C5-4F48-B5A0-DCF13A98C93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4362F71D-B806-47CB-B69D-C36E547601A3}"/>
              </a:ext>
            </a:extLst>
          </p:cNvPr>
          <p:cNvSpPr>
            <a:spLocks noGrp="1"/>
          </p:cNvSpPr>
          <p:nvPr>
            <p:ph type="dt" sz="half" idx="10"/>
          </p:nvPr>
        </p:nvSpPr>
        <p:spPr/>
        <p:txBody>
          <a:bodyPr/>
          <a:lstStyle/>
          <a:p>
            <a:fld id="{8EE7A373-A664-40E7-BE45-5978CAF202FE}" type="datetimeFigureOut">
              <a:rPr lang="en-IN" smtClean="0"/>
              <a:t>06-05-2025</a:t>
            </a:fld>
            <a:endParaRPr lang="en-IN"/>
          </a:p>
        </p:txBody>
      </p:sp>
      <p:sp>
        <p:nvSpPr>
          <p:cNvPr id="5" name="Footer Placeholder 4">
            <a:extLst>
              <a:ext uri="{FF2B5EF4-FFF2-40B4-BE49-F238E27FC236}">
                <a16:creationId xmlns="" xmlns:a16="http://schemas.microsoft.com/office/drawing/2014/main" id="{EF5663CD-6319-4C15-ABE4-6CFA387BCD6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 xmlns:a16="http://schemas.microsoft.com/office/drawing/2014/main" id="{6E25262E-443C-43CE-8FF8-6D10970D95AB}"/>
              </a:ext>
            </a:extLst>
          </p:cNvPr>
          <p:cNvSpPr>
            <a:spLocks noGrp="1"/>
          </p:cNvSpPr>
          <p:nvPr>
            <p:ph type="sldNum" sz="quarter" idx="12"/>
          </p:nvPr>
        </p:nvSpPr>
        <p:spPr/>
        <p:txBody>
          <a:bodyPr/>
          <a:lstStyle/>
          <a:p>
            <a:fld id="{5401699A-2001-4482-B322-377A049D6A4F}" type="slidenum">
              <a:rPr lang="en-IN" smtClean="0"/>
              <a:t>‹#›</a:t>
            </a:fld>
            <a:endParaRPr lang="en-IN"/>
          </a:p>
        </p:txBody>
      </p:sp>
    </p:spTree>
    <p:extLst>
      <p:ext uri="{BB962C8B-B14F-4D97-AF65-F5344CB8AC3E}">
        <p14:creationId xmlns:p14="http://schemas.microsoft.com/office/powerpoint/2010/main" val="3490745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7B68EF3-D163-40DD-BB60-CB856F74750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 xmlns:a16="http://schemas.microsoft.com/office/drawing/2014/main" id="{5A35A8FA-D2B5-470D-AA00-53F4DBAC2C4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 xmlns:a16="http://schemas.microsoft.com/office/drawing/2014/main" id="{545E6985-8007-4A3C-81A0-82D20C23A77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 xmlns:a16="http://schemas.microsoft.com/office/drawing/2014/main" id="{1BC988E8-81C0-46F7-8837-463844189A80}"/>
              </a:ext>
            </a:extLst>
          </p:cNvPr>
          <p:cNvSpPr>
            <a:spLocks noGrp="1"/>
          </p:cNvSpPr>
          <p:nvPr>
            <p:ph type="dt" sz="half" idx="10"/>
          </p:nvPr>
        </p:nvSpPr>
        <p:spPr/>
        <p:txBody>
          <a:bodyPr/>
          <a:lstStyle/>
          <a:p>
            <a:fld id="{8EE7A373-A664-40E7-BE45-5978CAF202FE}" type="datetimeFigureOut">
              <a:rPr lang="en-IN" smtClean="0"/>
              <a:t>06-05-2025</a:t>
            </a:fld>
            <a:endParaRPr lang="en-IN"/>
          </a:p>
        </p:txBody>
      </p:sp>
      <p:sp>
        <p:nvSpPr>
          <p:cNvPr id="6" name="Footer Placeholder 5">
            <a:extLst>
              <a:ext uri="{FF2B5EF4-FFF2-40B4-BE49-F238E27FC236}">
                <a16:creationId xmlns="" xmlns:a16="http://schemas.microsoft.com/office/drawing/2014/main" id="{760BA9D7-3B58-4302-882E-A2FD2221CA64}"/>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 xmlns:a16="http://schemas.microsoft.com/office/drawing/2014/main" id="{E403D9B4-AA3B-4B41-AE25-2731F290DC24}"/>
              </a:ext>
            </a:extLst>
          </p:cNvPr>
          <p:cNvSpPr>
            <a:spLocks noGrp="1"/>
          </p:cNvSpPr>
          <p:nvPr>
            <p:ph type="sldNum" sz="quarter" idx="12"/>
          </p:nvPr>
        </p:nvSpPr>
        <p:spPr/>
        <p:txBody>
          <a:bodyPr/>
          <a:lstStyle/>
          <a:p>
            <a:fld id="{5401699A-2001-4482-B322-377A049D6A4F}" type="slidenum">
              <a:rPr lang="en-IN" smtClean="0"/>
              <a:t>‹#›</a:t>
            </a:fld>
            <a:endParaRPr lang="en-IN"/>
          </a:p>
        </p:txBody>
      </p:sp>
    </p:spTree>
    <p:extLst>
      <p:ext uri="{BB962C8B-B14F-4D97-AF65-F5344CB8AC3E}">
        <p14:creationId xmlns:p14="http://schemas.microsoft.com/office/powerpoint/2010/main" val="30639728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F986AF4-C44D-456E-8624-4A1A550C825D}"/>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 xmlns:a16="http://schemas.microsoft.com/office/drawing/2014/main" id="{7AE43B94-066D-47DB-91BF-2C7AAE591EB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A5B18411-DC2F-402D-8478-80C7891279E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 xmlns:a16="http://schemas.microsoft.com/office/drawing/2014/main" id="{3F384219-3AB7-4955-B01F-88A30C7B9BF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55CF6809-9736-476E-86A7-5EC1C32201E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 xmlns:a16="http://schemas.microsoft.com/office/drawing/2014/main" id="{C994A3FB-63CC-4204-A80C-FDB256A15284}"/>
              </a:ext>
            </a:extLst>
          </p:cNvPr>
          <p:cNvSpPr>
            <a:spLocks noGrp="1"/>
          </p:cNvSpPr>
          <p:nvPr>
            <p:ph type="dt" sz="half" idx="10"/>
          </p:nvPr>
        </p:nvSpPr>
        <p:spPr/>
        <p:txBody>
          <a:bodyPr/>
          <a:lstStyle/>
          <a:p>
            <a:fld id="{8EE7A373-A664-40E7-BE45-5978CAF202FE}" type="datetimeFigureOut">
              <a:rPr lang="en-IN" smtClean="0"/>
              <a:t>06-05-2025</a:t>
            </a:fld>
            <a:endParaRPr lang="en-IN"/>
          </a:p>
        </p:txBody>
      </p:sp>
      <p:sp>
        <p:nvSpPr>
          <p:cNvPr id="8" name="Footer Placeholder 7">
            <a:extLst>
              <a:ext uri="{FF2B5EF4-FFF2-40B4-BE49-F238E27FC236}">
                <a16:creationId xmlns="" xmlns:a16="http://schemas.microsoft.com/office/drawing/2014/main" id="{89EF1B2B-46A9-494E-A7FD-273545277615}"/>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 xmlns:a16="http://schemas.microsoft.com/office/drawing/2014/main" id="{05297D89-0634-4DF8-AC3C-D8C44A141E5C}"/>
              </a:ext>
            </a:extLst>
          </p:cNvPr>
          <p:cNvSpPr>
            <a:spLocks noGrp="1"/>
          </p:cNvSpPr>
          <p:nvPr>
            <p:ph type="sldNum" sz="quarter" idx="12"/>
          </p:nvPr>
        </p:nvSpPr>
        <p:spPr/>
        <p:txBody>
          <a:bodyPr/>
          <a:lstStyle/>
          <a:p>
            <a:fld id="{5401699A-2001-4482-B322-377A049D6A4F}" type="slidenum">
              <a:rPr lang="en-IN" smtClean="0"/>
              <a:t>‹#›</a:t>
            </a:fld>
            <a:endParaRPr lang="en-IN"/>
          </a:p>
        </p:txBody>
      </p:sp>
    </p:spTree>
    <p:extLst>
      <p:ext uri="{BB962C8B-B14F-4D97-AF65-F5344CB8AC3E}">
        <p14:creationId xmlns:p14="http://schemas.microsoft.com/office/powerpoint/2010/main" val="1423190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30A73EE-2066-4BF1-83BF-B7008D49CE08}"/>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 xmlns:a16="http://schemas.microsoft.com/office/drawing/2014/main" id="{5A67FCBD-7FBD-43FA-9473-1B7DCF9FDF50}"/>
              </a:ext>
            </a:extLst>
          </p:cNvPr>
          <p:cNvSpPr>
            <a:spLocks noGrp="1"/>
          </p:cNvSpPr>
          <p:nvPr>
            <p:ph type="dt" sz="half" idx="10"/>
          </p:nvPr>
        </p:nvSpPr>
        <p:spPr/>
        <p:txBody>
          <a:bodyPr/>
          <a:lstStyle/>
          <a:p>
            <a:fld id="{8EE7A373-A664-40E7-BE45-5978CAF202FE}" type="datetimeFigureOut">
              <a:rPr lang="en-IN" smtClean="0"/>
              <a:t>06-05-2025</a:t>
            </a:fld>
            <a:endParaRPr lang="en-IN"/>
          </a:p>
        </p:txBody>
      </p:sp>
      <p:sp>
        <p:nvSpPr>
          <p:cNvPr id="4" name="Footer Placeholder 3">
            <a:extLst>
              <a:ext uri="{FF2B5EF4-FFF2-40B4-BE49-F238E27FC236}">
                <a16:creationId xmlns="" xmlns:a16="http://schemas.microsoft.com/office/drawing/2014/main" id="{238EE023-A327-4AF0-8119-47288F53681B}"/>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 xmlns:a16="http://schemas.microsoft.com/office/drawing/2014/main" id="{28B43706-3923-4BE6-96F4-1956F926F7E4}"/>
              </a:ext>
            </a:extLst>
          </p:cNvPr>
          <p:cNvSpPr>
            <a:spLocks noGrp="1"/>
          </p:cNvSpPr>
          <p:nvPr>
            <p:ph type="sldNum" sz="quarter" idx="12"/>
          </p:nvPr>
        </p:nvSpPr>
        <p:spPr/>
        <p:txBody>
          <a:bodyPr/>
          <a:lstStyle/>
          <a:p>
            <a:fld id="{5401699A-2001-4482-B322-377A049D6A4F}" type="slidenum">
              <a:rPr lang="en-IN" smtClean="0"/>
              <a:t>‹#›</a:t>
            </a:fld>
            <a:endParaRPr lang="en-IN"/>
          </a:p>
        </p:txBody>
      </p:sp>
    </p:spTree>
    <p:extLst>
      <p:ext uri="{BB962C8B-B14F-4D97-AF65-F5344CB8AC3E}">
        <p14:creationId xmlns:p14="http://schemas.microsoft.com/office/powerpoint/2010/main" val="9156984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9D77A46D-F25E-4E0C-9F13-B1477F838DAC}"/>
              </a:ext>
            </a:extLst>
          </p:cNvPr>
          <p:cNvSpPr>
            <a:spLocks noGrp="1"/>
          </p:cNvSpPr>
          <p:nvPr>
            <p:ph type="dt" sz="half" idx="10"/>
          </p:nvPr>
        </p:nvSpPr>
        <p:spPr/>
        <p:txBody>
          <a:bodyPr/>
          <a:lstStyle/>
          <a:p>
            <a:fld id="{8EE7A373-A664-40E7-BE45-5978CAF202FE}" type="datetimeFigureOut">
              <a:rPr lang="en-IN" smtClean="0"/>
              <a:t>06-05-2025</a:t>
            </a:fld>
            <a:endParaRPr lang="en-IN"/>
          </a:p>
        </p:txBody>
      </p:sp>
      <p:sp>
        <p:nvSpPr>
          <p:cNvPr id="3" name="Footer Placeholder 2">
            <a:extLst>
              <a:ext uri="{FF2B5EF4-FFF2-40B4-BE49-F238E27FC236}">
                <a16:creationId xmlns="" xmlns:a16="http://schemas.microsoft.com/office/drawing/2014/main" id="{D4F9980C-EE1F-429F-82C8-5631D5B457D9}"/>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 xmlns:a16="http://schemas.microsoft.com/office/drawing/2014/main" id="{B43945E2-F472-48A0-816B-EF108539241B}"/>
              </a:ext>
            </a:extLst>
          </p:cNvPr>
          <p:cNvSpPr>
            <a:spLocks noGrp="1"/>
          </p:cNvSpPr>
          <p:nvPr>
            <p:ph type="sldNum" sz="quarter" idx="12"/>
          </p:nvPr>
        </p:nvSpPr>
        <p:spPr/>
        <p:txBody>
          <a:bodyPr/>
          <a:lstStyle/>
          <a:p>
            <a:fld id="{5401699A-2001-4482-B322-377A049D6A4F}" type="slidenum">
              <a:rPr lang="en-IN" smtClean="0"/>
              <a:t>‹#›</a:t>
            </a:fld>
            <a:endParaRPr lang="en-IN"/>
          </a:p>
        </p:txBody>
      </p:sp>
    </p:spTree>
    <p:extLst>
      <p:ext uri="{BB962C8B-B14F-4D97-AF65-F5344CB8AC3E}">
        <p14:creationId xmlns:p14="http://schemas.microsoft.com/office/powerpoint/2010/main" val="977220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C158468-B390-489C-BBA1-B2064C7C559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 xmlns:a16="http://schemas.microsoft.com/office/drawing/2014/main" id="{1EA56758-1011-4D2B-8D98-B20C2A0E15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 xmlns:a16="http://schemas.microsoft.com/office/drawing/2014/main" id="{8F6BC2C8-AAA3-4DA4-A60F-E2E5322B52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370B02E2-DC09-4838-A03A-E5507725F609}"/>
              </a:ext>
            </a:extLst>
          </p:cNvPr>
          <p:cNvSpPr>
            <a:spLocks noGrp="1"/>
          </p:cNvSpPr>
          <p:nvPr>
            <p:ph type="dt" sz="half" idx="10"/>
          </p:nvPr>
        </p:nvSpPr>
        <p:spPr/>
        <p:txBody>
          <a:bodyPr/>
          <a:lstStyle/>
          <a:p>
            <a:fld id="{8EE7A373-A664-40E7-BE45-5978CAF202FE}" type="datetimeFigureOut">
              <a:rPr lang="en-IN" smtClean="0"/>
              <a:t>06-05-2025</a:t>
            </a:fld>
            <a:endParaRPr lang="en-IN"/>
          </a:p>
        </p:txBody>
      </p:sp>
      <p:sp>
        <p:nvSpPr>
          <p:cNvPr id="6" name="Footer Placeholder 5">
            <a:extLst>
              <a:ext uri="{FF2B5EF4-FFF2-40B4-BE49-F238E27FC236}">
                <a16:creationId xmlns="" xmlns:a16="http://schemas.microsoft.com/office/drawing/2014/main" id="{B0CABC78-51EA-4E81-AF73-4E595C7996C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 xmlns:a16="http://schemas.microsoft.com/office/drawing/2014/main" id="{D8A6F337-4500-46F8-BFE4-12F6055E3B3F}"/>
              </a:ext>
            </a:extLst>
          </p:cNvPr>
          <p:cNvSpPr>
            <a:spLocks noGrp="1"/>
          </p:cNvSpPr>
          <p:nvPr>
            <p:ph type="sldNum" sz="quarter" idx="12"/>
          </p:nvPr>
        </p:nvSpPr>
        <p:spPr/>
        <p:txBody>
          <a:bodyPr/>
          <a:lstStyle/>
          <a:p>
            <a:fld id="{5401699A-2001-4482-B322-377A049D6A4F}" type="slidenum">
              <a:rPr lang="en-IN" smtClean="0"/>
              <a:t>‹#›</a:t>
            </a:fld>
            <a:endParaRPr lang="en-IN"/>
          </a:p>
        </p:txBody>
      </p:sp>
    </p:spTree>
    <p:extLst>
      <p:ext uri="{BB962C8B-B14F-4D97-AF65-F5344CB8AC3E}">
        <p14:creationId xmlns:p14="http://schemas.microsoft.com/office/powerpoint/2010/main" val="6416960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3C1C3E9-4EDC-45ED-99AB-AF3F9A6C206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 xmlns:a16="http://schemas.microsoft.com/office/drawing/2014/main" id="{82F0A95F-65CD-4DF0-977B-F23FFC4B47E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 xmlns:a16="http://schemas.microsoft.com/office/drawing/2014/main" id="{F0567D3B-485B-40B5-AC7F-5F4FE7ADA5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A6681048-46FF-4F66-8123-72ABC577263E}"/>
              </a:ext>
            </a:extLst>
          </p:cNvPr>
          <p:cNvSpPr>
            <a:spLocks noGrp="1"/>
          </p:cNvSpPr>
          <p:nvPr>
            <p:ph type="dt" sz="half" idx="10"/>
          </p:nvPr>
        </p:nvSpPr>
        <p:spPr/>
        <p:txBody>
          <a:bodyPr/>
          <a:lstStyle/>
          <a:p>
            <a:fld id="{8EE7A373-A664-40E7-BE45-5978CAF202FE}" type="datetimeFigureOut">
              <a:rPr lang="en-IN" smtClean="0"/>
              <a:t>06-05-2025</a:t>
            </a:fld>
            <a:endParaRPr lang="en-IN"/>
          </a:p>
        </p:txBody>
      </p:sp>
      <p:sp>
        <p:nvSpPr>
          <p:cNvPr id="6" name="Footer Placeholder 5">
            <a:extLst>
              <a:ext uri="{FF2B5EF4-FFF2-40B4-BE49-F238E27FC236}">
                <a16:creationId xmlns="" xmlns:a16="http://schemas.microsoft.com/office/drawing/2014/main" id="{858BB624-3290-41E3-8C29-F2341FFBFBA9}"/>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 xmlns:a16="http://schemas.microsoft.com/office/drawing/2014/main" id="{F52B4477-F32F-4425-81A7-6897DDA78A9E}"/>
              </a:ext>
            </a:extLst>
          </p:cNvPr>
          <p:cNvSpPr>
            <a:spLocks noGrp="1"/>
          </p:cNvSpPr>
          <p:nvPr>
            <p:ph type="sldNum" sz="quarter" idx="12"/>
          </p:nvPr>
        </p:nvSpPr>
        <p:spPr/>
        <p:txBody>
          <a:bodyPr/>
          <a:lstStyle/>
          <a:p>
            <a:fld id="{5401699A-2001-4482-B322-377A049D6A4F}" type="slidenum">
              <a:rPr lang="en-IN" smtClean="0"/>
              <a:t>‹#›</a:t>
            </a:fld>
            <a:endParaRPr lang="en-IN"/>
          </a:p>
        </p:txBody>
      </p:sp>
    </p:spTree>
    <p:extLst>
      <p:ext uri="{BB962C8B-B14F-4D97-AF65-F5344CB8AC3E}">
        <p14:creationId xmlns:p14="http://schemas.microsoft.com/office/powerpoint/2010/main" val="2296231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D3672481-FBA4-4205-9937-98AF3B16DC2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 xmlns:a16="http://schemas.microsoft.com/office/drawing/2014/main" id="{24F5765A-BBE7-4D90-A057-EEB9BD90A1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 xmlns:a16="http://schemas.microsoft.com/office/drawing/2014/main" id="{86288E42-904F-43AD-ADA1-F66AF6D4AE6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E7A373-A664-40E7-BE45-5978CAF202FE}" type="datetimeFigureOut">
              <a:rPr lang="en-IN" smtClean="0"/>
              <a:t>06-05-2025</a:t>
            </a:fld>
            <a:endParaRPr lang="en-IN"/>
          </a:p>
        </p:txBody>
      </p:sp>
      <p:sp>
        <p:nvSpPr>
          <p:cNvPr id="5" name="Footer Placeholder 4">
            <a:extLst>
              <a:ext uri="{FF2B5EF4-FFF2-40B4-BE49-F238E27FC236}">
                <a16:creationId xmlns="" xmlns:a16="http://schemas.microsoft.com/office/drawing/2014/main" id="{632377B6-24BB-4EA2-BAE1-82737CCC1F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 xmlns:a16="http://schemas.microsoft.com/office/drawing/2014/main" id="{7E5E943E-160A-4114-8A8C-FD1CE3F0D50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01699A-2001-4482-B322-377A049D6A4F}" type="slidenum">
              <a:rPr lang="en-IN" smtClean="0"/>
              <a:t>‹#›</a:t>
            </a:fld>
            <a:endParaRPr lang="en-IN"/>
          </a:p>
        </p:txBody>
      </p:sp>
    </p:spTree>
    <p:extLst>
      <p:ext uri="{BB962C8B-B14F-4D97-AF65-F5344CB8AC3E}">
        <p14:creationId xmlns:p14="http://schemas.microsoft.com/office/powerpoint/2010/main" val="40712080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330E644-5CEA-4D38-A4FE-4D1DC74138FB}"/>
              </a:ext>
            </a:extLst>
          </p:cNvPr>
          <p:cNvSpPr>
            <a:spLocks noGrp="1"/>
          </p:cNvSpPr>
          <p:nvPr>
            <p:ph type="ctrTitle"/>
          </p:nvPr>
        </p:nvSpPr>
        <p:spPr>
          <a:xfrm>
            <a:off x="1524000" y="1573124"/>
            <a:ext cx="9144000" cy="1736747"/>
          </a:xfrm>
        </p:spPr>
        <p:txBody>
          <a:bodyPr>
            <a:normAutofit/>
          </a:bodyPr>
          <a:lstStyle/>
          <a:p>
            <a:r>
              <a:rPr lang="en-IN" sz="3100" b="1" dirty="0">
                <a:solidFill>
                  <a:srgbClr val="002060"/>
                </a:solidFill>
              </a:rPr>
              <a:t>Calibration and Maintenance of Medical Device To Ensure Patient </a:t>
            </a:r>
            <a:r>
              <a:rPr lang="en-IN" sz="3100" b="1" dirty="0" smtClean="0">
                <a:solidFill>
                  <a:srgbClr val="002060"/>
                </a:solidFill>
              </a:rPr>
              <a:t>Safety</a:t>
            </a:r>
            <a:r>
              <a:rPr lang="en-IN" sz="2400" b="1" dirty="0" smtClean="0"/>
              <a:t/>
            </a:r>
            <a:br>
              <a:rPr lang="en-IN" sz="2400" b="1" dirty="0" smtClean="0"/>
            </a:br>
            <a:endParaRPr lang="en-IN" sz="2400" b="1" dirty="0"/>
          </a:p>
        </p:txBody>
      </p:sp>
      <p:sp>
        <p:nvSpPr>
          <p:cNvPr id="3" name="Subtitle 2">
            <a:extLst>
              <a:ext uri="{FF2B5EF4-FFF2-40B4-BE49-F238E27FC236}">
                <a16:creationId xmlns="" xmlns:a16="http://schemas.microsoft.com/office/drawing/2014/main" id="{38AD87B2-C0EB-477D-B7A1-F90D5C3A2F8D}"/>
              </a:ext>
            </a:extLst>
          </p:cNvPr>
          <p:cNvSpPr>
            <a:spLocks noGrp="1"/>
          </p:cNvSpPr>
          <p:nvPr>
            <p:ph type="subTitle" idx="1"/>
          </p:nvPr>
        </p:nvSpPr>
        <p:spPr/>
        <p:txBody>
          <a:bodyPr>
            <a:normAutofit/>
          </a:bodyPr>
          <a:lstStyle/>
          <a:p>
            <a:pPr>
              <a:spcBef>
                <a:spcPts val="0"/>
              </a:spcBef>
            </a:pPr>
            <a:r>
              <a:rPr lang="en-IN" sz="1800" dirty="0" err="1"/>
              <a:t>Dr.</a:t>
            </a:r>
            <a:r>
              <a:rPr lang="en-IN" sz="1800" dirty="0"/>
              <a:t> </a:t>
            </a:r>
            <a:r>
              <a:rPr lang="en-IN" sz="1800" dirty="0" err="1"/>
              <a:t>Biraj</a:t>
            </a:r>
            <a:r>
              <a:rPr lang="en-IN" sz="1800" dirty="0"/>
              <a:t> Chandra Paul</a:t>
            </a:r>
          </a:p>
          <a:p>
            <a:pPr>
              <a:spcBef>
                <a:spcPts val="0"/>
              </a:spcBef>
            </a:pPr>
            <a:r>
              <a:rPr lang="en-IN" sz="1800" dirty="0"/>
              <a:t>Assistant Professor, Hospital Administration</a:t>
            </a:r>
          </a:p>
          <a:p>
            <a:pPr>
              <a:spcBef>
                <a:spcPts val="0"/>
              </a:spcBef>
            </a:pPr>
            <a:r>
              <a:rPr lang="en-IN" sz="1800" dirty="0"/>
              <a:t>AIIMS, Guwahati</a:t>
            </a:r>
          </a:p>
        </p:txBody>
      </p:sp>
    </p:spTree>
    <p:extLst>
      <p:ext uri="{BB962C8B-B14F-4D97-AF65-F5344CB8AC3E}">
        <p14:creationId xmlns:p14="http://schemas.microsoft.com/office/powerpoint/2010/main" val="3283951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FF0000"/>
                </a:solidFill>
              </a:rPr>
              <a:t>Hospital Equipment Management Committee (HEMC)</a:t>
            </a:r>
            <a:endParaRPr lang="en-US" sz="3200" dirty="0">
              <a:solidFill>
                <a:srgbClr val="FF0000"/>
              </a:solidFill>
            </a:endParaRPr>
          </a:p>
        </p:txBody>
      </p:sp>
      <p:sp>
        <p:nvSpPr>
          <p:cNvPr id="3" name="Content Placeholder 2"/>
          <p:cNvSpPr>
            <a:spLocks noGrp="1"/>
          </p:cNvSpPr>
          <p:nvPr>
            <p:ph idx="1"/>
          </p:nvPr>
        </p:nvSpPr>
        <p:spPr/>
        <p:txBody>
          <a:bodyPr>
            <a:normAutofit/>
          </a:bodyPr>
          <a:lstStyle/>
          <a:p>
            <a:pPr marL="0" indent="0">
              <a:buNone/>
            </a:pPr>
            <a:r>
              <a:rPr lang="en-US" sz="2000" dirty="0" smtClean="0"/>
              <a:t>Suggested Composition:</a:t>
            </a:r>
          </a:p>
          <a:p>
            <a:pPr marL="514350" indent="-514350">
              <a:buAutoNum type="arabicPeriod"/>
            </a:pPr>
            <a:r>
              <a:rPr lang="en-US" sz="2000" dirty="0" smtClean="0"/>
              <a:t>MS/ AMS or MO IC health facility</a:t>
            </a:r>
          </a:p>
          <a:p>
            <a:pPr marL="514350" indent="-514350">
              <a:buAutoNum type="arabicPeriod"/>
            </a:pPr>
            <a:r>
              <a:rPr lang="en-US" sz="2000" dirty="0" smtClean="0"/>
              <a:t>Head or Nominated Members from Clinical Specialties</a:t>
            </a:r>
          </a:p>
          <a:p>
            <a:pPr marL="514350" indent="-514350">
              <a:buAutoNum type="arabicPeriod"/>
            </a:pPr>
            <a:r>
              <a:rPr lang="en-US" sz="2000" dirty="0" smtClean="0"/>
              <a:t>Biomedical Engineer</a:t>
            </a:r>
          </a:p>
          <a:p>
            <a:pPr marL="514350" indent="-514350">
              <a:buAutoNum type="arabicPeriod"/>
            </a:pPr>
            <a:r>
              <a:rPr lang="en-US" sz="2000" dirty="0" smtClean="0"/>
              <a:t>Store in Charge</a:t>
            </a:r>
          </a:p>
          <a:p>
            <a:pPr marL="514350" indent="-514350">
              <a:buAutoNum type="arabicPeriod"/>
            </a:pPr>
            <a:r>
              <a:rPr lang="en-US" sz="2000" dirty="0" smtClean="0"/>
              <a:t>Purchase Officer/ Finance Officer</a:t>
            </a:r>
          </a:p>
          <a:p>
            <a:pPr marL="514350" indent="-514350">
              <a:buAutoNum type="arabicPeriod"/>
            </a:pPr>
            <a:r>
              <a:rPr lang="en-US" sz="2000" dirty="0" smtClean="0"/>
              <a:t>NS</a:t>
            </a:r>
          </a:p>
          <a:p>
            <a:pPr marL="514350" indent="-514350">
              <a:buAutoNum type="arabicPeriod"/>
            </a:pPr>
            <a:endParaRPr lang="en-US" sz="2000" dirty="0"/>
          </a:p>
          <a:p>
            <a:pPr marL="0" indent="0">
              <a:buNone/>
            </a:pPr>
            <a:r>
              <a:rPr lang="en-US" sz="2000" dirty="0" smtClean="0"/>
              <a:t>HEMC should hold a meeting, at least once in a quarter to discuss regarding the equipment functionality and its maintenance.</a:t>
            </a:r>
            <a:endParaRPr lang="en-US" sz="2000" dirty="0"/>
          </a:p>
        </p:txBody>
      </p:sp>
    </p:spTree>
    <p:extLst>
      <p:ext uri="{BB962C8B-B14F-4D97-AF65-F5344CB8AC3E}">
        <p14:creationId xmlns:p14="http://schemas.microsoft.com/office/powerpoint/2010/main" val="13963252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solidFill>
                  <a:srgbClr val="FF0000"/>
                </a:solidFill>
              </a:rPr>
              <a:t>Hospital Equipment Management Committee (HEMC)</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dirty="0" smtClean="0">
                <a:solidFill>
                  <a:srgbClr val="002060"/>
                </a:solidFill>
              </a:rPr>
              <a:t>Functions:</a:t>
            </a:r>
          </a:p>
          <a:p>
            <a:pPr marL="514350" indent="-514350" algn="just">
              <a:buAutoNum type="arabicPeriod"/>
            </a:pPr>
            <a:r>
              <a:rPr lang="en-US" sz="2600" dirty="0" smtClean="0"/>
              <a:t>To receive proposal and evaluation with justification for need analysis and cost-benefit analysis</a:t>
            </a:r>
          </a:p>
          <a:p>
            <a:pPr marL="514350" indent="-514350" algn="just">
              <a:buAutoNum type="arabicPeriod"/>
            </a:pPr>
            <a:r>
              <a:rPr lang="en-US" sz="2600" dirty="0" smtClean="0"/>
              <a:t>Receipt, installation and commissioning of new equipment</a:t>
            </a:r>
          </a:p>
          <a:p>
            <a:pPr marL="514350" indent="-514350" algn="just">
              <a:buAutoNum type="arabicPeriod"/>
            </a:pPr>
            <a:r>
              <a:rPr lang="en-US" sz="2600" dirty="0" smtClean="0"/>
              <a:t>Training of user staff in operation and maintenance</a:t>
            </a:r>
          </a:p>
          <a:p>
            <a:pPr marL="514350" indent="-514350" algn="just">
              <a:buAutoNum type="arabicPeriod"/>
            </a:pPr>
            <a:r>
              <a:rPr lang="en-US" sz="2600" dirty="0" smtClean="0"/>
              <a:t>Preparation of equipment master plan with scheduled preventive maintenance and calibration.</a:t>
            </a:r>
          </a:p>
          <a:p>
            <a:pPr marL="514350" indent="-514350" algn="just">
              <a:buAutoNum type="arabicPeriod"/>
            </a:pPr>
            <a:r>
              <a:rPr lang="en-US" sz="2600" dirty="0" smtClean="0"/>
              <a:t>Review of inventory, list out functional and non-functional equipment. Coordinating in equipment audit</a:t>
            </a:r>
          </a:p>
          <a:p>
            <a:pPr marL="514350" indent="-514350" algn="just">
              <a:buAutoNum type="arabicPeriod"/>
            </a:pPr>
            <a:r>
              <a:rPr lang="en-US" sz="2600" dirty="0" smtClean="0"/>
              <a:t>Mentoring activities of equipment maintenance, complaint management, ensuring preventive maintenance,  calibration as per OEM recommendation</a:t>
            </a:r>
          </a:p>
          <a:p>
            <a:pPr marL="514350" indent="-514350" algn="just">
              <a:buAutoNum type="arabicPeriod"/>
            </a:pPr>
            <a:r>
              <a:rPr lang="en-US" sz="2600" dirty="0" smtClean="0"/>
              <a:t>Proposal for condemnation</a:t>
            </a:r>
          </a:p>
          <a:p>
            <a:pPr marL="514350" indent="-514350" algn="just">
              <a:buAutoNum type="arabicPeriod"/>
            </a:pPr>
            <a:r>
              <a:rPr lang="en-US" sz="2600" dirty="0" smtClean="0"/>
              <a:t>Monitoring the performance of equipment, and break-down maintenance</a:t>
            </a:r>
            <a:endParaRPr lang="en-US" sz="2600" dirty="0"/>
          </a:p>
        </p:txBody>
      </p:sp>
    </p:spTree>
    <p:extLst>
      <p:ext uri="{BB962C8B-B14F-4D97-AF65-F5344CB8AC3E}">
        <p14:creationId xmlns:p14="http://schemas.microsoft.com/office/powerpoint/2010/main" val="22603487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58368"/>
          </a:xfrm>
        </p:spPr>
        <p:txBody>
          <a:bodyPr>
            <a:normAutofit/>
          </a:bodyPr>
          <a:lstStyle/>
          <a:p>
            <a:r>
              <a:rPr lang="en-US" sz="3200" dirty="0" smtClean="0">
                <a:solidFill>
                  <a:srgbClr val="FF0000"/>
                </a:solidFill>
              </a:rPr>
              <a:t>Equipment Audit</a:t>
            </a:r>
            <a:endParaRPr lang="en-US" sz="3200" dirty="0">
              <a:solidFill>
                <a:srgbClr val="FF0000"/>
              </a:solidFill>
            </a:endParaRPr>
          </a:p>
        </p:txBody>
      </p:sp>
      <p:sp>
        <p:nvSpPr>
          <p:cNvPr id="3" name="Content Placeholder 2"/>
          <p:cNvSpPr>
            <a:spLocks noGrp="1"/>
          </p:cNvSpPr>
          <p:nvPr>
            <p:ph idx="1"/>
          </p:nvPr>
        </p:nvSpPr>
        <p:spPr>
          <a:xfrm>
            <a:off x="838200" y="1429555"/>
            <a:ext cx="10515600" cy="4747408"/>
          </a:xfrm>
        </p:spPr>
        <p:txBody>
          <a:bodyPr>
            <a:normAutofit fontScale="85000" lnSpcReduction="20000"/>
          </a:bodyPr>
          <a:lstStyle/>
          <a:p>
            <a:pPr marL="0" indent="0" algn="just">
              <a:buNone/>
            </a:pPr>
            <a:r>
              <a:rPr lang="en-US" sz="2400" dirty="0" smtClean="0">
                <a:solidFill>
                  <a:srgbClr val="002060"/>
                </a:solidFill>
              </a:rPr>
              <a:t>Equipment audit is periodic evaluation system to measure the quality of performance of the medical equipment. </a:t>
            </a:r>
          </a:p>
          <a:p>
            <a:pPr marL="0" indent="0" algn="just">
              <a:buNone/>
            </a:pPr>
            <a:r>
              <a:rPr lang="en-US" sz="2400" dirty="0" smtClean="0">
                <a:solidFill>
                  <a:srgbClr val="002060"/>
                </a:solidFill>
              </a:rPr>
              <a:t>The focus of the audit is to assess the current status of the medical equipment, carry out equipment census, analyze the records of break down, preventive maintenance, service engineer report, record of feedback from user, performance of equipment, electrical reasons if any etc. </a:t>
            </a:r>
          </a:p>
          <a:p>
            <a:pPr marL="0" indent="0" algn="just">
              <a:buNone/>
            </a:pPr>
            <a:r>
              <a:rPr lang="en-US" sz="2400" dirty="0" smtClean="0"/>
              <a:t>It should analyze the reason for dysfunctional equipment which could be:</a:t>
            </a:r>
          </a:p>
          <a:p>
            <a:pPr marL="457200" indent="-457200" algn="just">
              <a:buAutoNum type="alphaLcPeriod"/>
            </a:pPr>
            <a:r>
              <a:rPr lang="en-US" sz="2400" dirty="0" smtClean="0"/>
              <a:t>Want of minor repair</a:t>
            </a:r>
          </a:p>
          <a:p>
            <a:pPr marL="457200" indent="-457200" algn="just">
              <a:buAutoNum type="alphaLcPeriod"/>
            </a:pPr>
            <a:r>
              <a:rPr lang="en-US" sz="2400" dirty="0" smtClean="0"/>
              <a:t>Lack of PM</a:t>
            </a:r>
          </a:p>
          <a:p>
            <a:pPr marL="457200" indent="-457200" algn="just">
              <a:buAutoNum type="alphaLcPeriod"/>
            </a:pPr>
            <a:r>
              <a:rPr lang="en-US" sz="2400" dirty="0" smtClean="0"/>
              <a:t>Lack of Corrective Maintenance</a:t>
            </a:r>
          </a:p>
          <a:p>
            <a:pPr marL="457200" indent="-457200" algn="just">
              <a:buAutoNum type="alphaLcPeriod"/>
            </a:pPr>
            <a:r>
              <a:rPr lang="en-US" sz="2400" dirty="0" smtClean="0"/>
              <a:t>Lack of Essential Spares</a:t>
            </a:r>
          </a:p>
          <a:p>
            <a:pPr marL="457200" indent="-457200" algn="just">
              <a:buAutoNum type="alphaLcPeriod"/>
            </a:pPr>
            <a:r>
              <a:rPr lang="en-US" sz="2400" dirty="0" smtClean="0"/>
              <a:t>Electrical faults</a:t>
            </a:r>
          </a:p>
          <a:p>
            <a:pPr marL="457200" indent="-457200" algn="just">
              <a:buAutoNum type="alphaLcPeriod"/>
            </a:pPr>
            <a:r>
              <a:rPr lang="en-US" sz="2400" dirty="0" smtClean="0"/>
              <a:t>Unfavorable condition</a:t>
            </a:r>
          </a:p>
          <a:p>
            <a:pPr marL="457200" indent="-457200" algn="just">
              <a:buAutoNum type="alphaLcPeriod"/>
            </a:pPr>
            <a:r>
              <a:rPr lang="en-US" sz="2400" dirty="0" smtClean="0"/>
              <a:t>Mishandling, untrained staff</a:t>
            </a:r>
          </a:p>
          <a:p>
            <a:pPr marL="457200" indent="-457200" algn="just">
              <a:buAutoNum type="alphaLcPeriod"/>
            </a:pPr>
            <a:r>
              <a:rPr lang="en-US" sz="2400" dirty="0" smtClean="0"/>
              <a:t>Purchase without justifiable demand</a:t>
            </a:r>
          </a:p>
          <a:p>
            <a:pPr marL="457200" indent="-457200" algn="just">
              <a:buAutoNum type="alphaLcPeriod"/>
            </a:pPr>
            <a:r>
              <a:rPr lang="en-US" sz="2400" dirty="0" smtClean="0"/>
              <a:t>False reporting, willful damage and overuse than rated</a:t>
            </a:r>
          </a:p>
          <a:p>
            <a:pPr marL="457200" indent="-457200" algn="just">
              <a:buAutoNum type="alphaLcPeriod"/>
            </a:pPr>
            <a:endParaRPr lang="en-US" sz="2000" dirty="0"/>
          </a:p>
        </p:txBody>
      </p:sp>
    </p:spTree>
    <p:extLst>
      <p:ext uri="{BB962C8B-B14F-4D97-AF65-F5344CB8AC3E}">
        <p14:creationId xmlns:p14="http://schemas.microsoft.com/office/powerpoint/2010/main" val="31518307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FF0000"/>
                </a:solidFill>
              </a:rPr>
              <a:t>Equipment Audit</a:t>
            </a:r>
            <a:endParaRPr lang="en-US" sz="3200" dirty="0">
              <a:solidFill>
                <a:srgbClr val="FF0000"/>
              </a:solidFill>
            </a:endParaRPr>
          </a:p>
        </p:txBody>
      </p:sp>
      <p:sp>
        <p:nvSpPr>
          <p:cNvPr id="3" name="Content Placeholder 2"/>
          <p:cNvSpPr>
            <a:spLocks noGrp="1"/>
          </p:cNvSpPr>
          <p:nvPr>
            <p:ph idx="1"/>
          </p:nvPr>
        </p:nvSpPr>
        <p:spPr/>
        <p:txBody>
          <a:bodyPr>
            <a:normAutofit/>
          </a:bodyPr>
          <a:lstStyle/>
          <a:p>
            <a:pPr marL="0" indent="0" algn="just">
              <a:buNone/>
            </a:pPr>
            <a:r>
              <a:rPr lang="en-US" sz="2400" dirty="0" smtClean="0">
                <a:solidFill>
                  <a:srgbClr val="002060"/>
                </a:solidFill>
              </a:rPr>
              <a:t>Audit Committee: </a:t>
            </a:r>
            <a:r>
              <a:rPr lang="en-US" sz="2400" dirty="0" smtClean="0"/>
              <a:t>A committee is constituted under the chairmanship of the hospital administrator, and members representing the user departments. Maintenance history is the main basis of the equipment audit.</a:t>
            </a:r>
          </a:p>
          <a:p>
            <a:pPr marL="0" indent="0" algn="just">
              <a:buNone/>
            </a:pPr>
            <a:r>
              <a:rPr lang="en-US" sz="2400" dirty="0" smtClean="0">
                <a:solidFill>
                  <a:srgbClr val="002060"/>
                </a:solidFill>
              </a:rPr>
              <a:t>The BIS (1994), has described following advantages:</a:t>
            </a:r>
          </a:p>
          <a:p>
            <a:pPr marL="514350" indent="-514350" algn="just">
              <a:buAutoNum type="arabicPeriod"/>
            </a:pPr>
            <a:r>
              <a:rPr lang="en-US" sz="2400" dirty="0" smtClean="0"/>
              <a:t>Evaluate the concurrent performance and utilization of equipment</a:t>
            </a:r>
          </a:p>
          <a:p>
            <a:pPr marL="514350" indent="-514350" algn="just">
              <a:buAutoNum type="arabicPeriod"/>
            </a:pPr>
            <a:r>
              <a:rPr lang="en-US" sz="2400" dirty="0" smtClean="0"/>
              <a:t>It provides a satisfactory mechanism to assist the process of condemnation</a:t>
            </a:r>
          </a:p>
          <a:p>
            <a:pPr marL="514350" indent="-514350" algn="just">
              <a:buAutoNum type="arabicPeriod"/>
            </a:pPr>
            <a:r>
              <a:rPr lang="en-US" sz="2400" dirty="0" smtClean="0"/>
              <a:t>To identify inadequacies and recommend remedial measures</a:t>
            </a:r>
          </a:p>
          <a:p>
            <a:pPr marL="514350" indent="-514350" algn="just">
              <a:buAutoNum type="arabicPeriod"/>
            </a:pPr>
            <a:r>
              <a:rPr lang="en-US" sz="2400" dirty="0" smtClean="0"/>
              <a:t>The audit reports provide an objective criteria of procurement of equipment</a:t>
            </a:r>
          </a:p>
          <a:p>
            <a:pPr marL="514350" indent="-514350" algn="just">
              <a:buAutoNum type="arabicPeriod"/>
            </a:pPr>
            <a:r>
              <a:rPr lang="en-US" sz="2400" dirty="0" smtClean="0"/>
              <a:t>Cost per reportable result and cost-effectiveness can be evaluated.</a:t>
            </a:r>
            <a:endParaRPr lang="en-US" sz="2400" dirty="0"/>
          </a:p>
        </p:txBody>
      </p:sp>
    </p:spTree>
    <p:extLst>
      <p:ext uri="{BB962C8B-B14F-4D97-AF65-F5344CB8AC3E}">
        <p14:creationId xmlns:p14="http://schemas.microsoft.com/office/powerpoint/2010/main" val="41052646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FF0000"/>
                </a:solidFill>
              </a:rPr>
              <a:t>Equipment Audit</a:t>
            </a:r>
            <a:endParaRPr lang="en-US" sz="3200" dirty="0">
              <a:solidFill>
                <a:srgbClr val="FF0000"/>
              </a:solidFill>
            </a:endParaRPr>
          </a:p>
        </p:txBody>
      </p:sp>
      <p:sp>
        <p:nvSpPr>
          <p:cNvPr id="3" name="Content Placeholder 2"/>
          <p:cNvSpPr>
            <a:spLocks noGrp="1"/>
          </p:cNvSpPr>
          <p:nvPr>
            <p:ph idx="1"/>
          </p:nvPr>
        </p:nvSpPr>
        <p:spPr/>
        <p:txBody>
          <a:bodyPr>
            <a:normAutofit/>
          </a:bodyPr>
          <a:lstStyle/>
          <a:p>
            <a:pPr marL="0" indent="0">
              <a:buNone/>
            </a:pPr>
            <a:r>
              <a:rPr lang="en-US" sz="2400" dirty="0" smtClean="0">
                <a:solidFill>
                  <a:srgbClr val="002060"/>
                </a:solidFill>
              </a:rPr>
              <a:t>Stages involved in equipment audit:</a:t>
            </a:r>
          </a:p>
          <a:p>
            <a:pPr marL="514350" indent="-514350">
              <a:buAutoNum type="arabicPeriod"/>
            </a:pPr>
            <a:r>
              <a:rPr lang="en-US" sz="2400" dirty="0" smtClean="0"/>
              <a:t>Justification for procurement of equipment</a:t>
            </a:r>
          </a:p>
          <a:p>
            <a:pPr marL="514350" indent="-514350">
              <a:buAutoNum type="arabicPeriod"/>
            </a:pPr>
            <a:r>
              <a:rPr lang="en-US" sz="2400" dirty="0" smtClean="0"/>
              <a:t>Selection of suppliers</a:t>
            </a:r>
          </a:p>
          <a:p>
            <a:pPr marL="514350" indent="-514350">
              <a:buAutoNum type="arabicPeriod"/>
            </a:pPr>
            <a:r>
              <a:rPr lang="en-US" sz="2400" dirty="0" smtClean="0"/>
              <a:t>Ensuring availability of the essential spares, after sales service, maintenance service, and training of the users.</a:t>
            </a:r>
          </a:p>
          <a:p>
            <a:pPr marL="514350" indent="-514350">
              <a:buAutoNum type="arabicPeriod"/>
            </a:pPr>
            <a:r>
              <a:rPr lang="en-US" sz="2400" dirty="0" smtClean="0"/>
              <a:t>Installation and commissioning of equipment</a:t>
            </a:r>
            <a:endParaRPr lang="en-US" sz="2400" dirty="0"/>
          </a:p>
        </p:txBody>
      </p:sp>
    </p:spTree>
    <p:extLst>
      <p:ext uri="{BB962C8B-B14F-4D97-AF65-F5344CB8AC3E}">
        <p14:creationId xmlns:p14="http://schemas.microsoft.com/office/powerpoint/2010/main" val="19870419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FF0000"/>
                </a:solidFill>
              </a:rPr>
              <a:t>Common </a:t>
            </a:r>
            <a:r>
              <a:rPr lang="en-US" sz="3200" dirty="0" smtClean="0">
                <a:solidFill>
                  <a:srgbClr val="FF0000"/>
                </a:solidFill>
              </a:rPr>
              <a:t>mistakes in hospital for Medical Devices:</a:t>
            </a:r>
            <a:endParaRPr lang="en-US" sz="3200" dirty="0">
              <a:solidFill>
                <a:srgbClr val="FF0000"/>
              </a:solidFill>
            </a:endParaRPr>
          </a:p>
        </p:txBody>
      </p:sp>
      <p:sp>
        <p:nvSpPr>
          <p:cNvPr id="3" name="Content Placeholder 2"/>
          <p:cNvSpPr>
            <a:spLocks noGrp="1"/>
          </p:cNvSpPr>
          <p:nvPr>
            <p:ph idx="1"/>
          </p:nvPr>
        </p:nvSpPr>
        <p:spPr/>
        <p:txBody>
          <a:bodyPr>
            <a:normAutofit/>
          </a:bodyPr>
          <a:lstStyle/>
          <a:p>
            <a:pPr marL="514350" indent="-514350">
              <a:buAutoNum type="arabicPeriod"/>
            </a:pPr>
            <a:r>
              <a:rPr lang="en-US" sz="2000" dirty="0" smtClean="0">
                <a:solidFill>
                  <a:srgbClr val="002060"/>
                </a:solidFill>
              </a:rPr>
              <a:t>Not creating the equipment management committee</a:t>
            </a:r>
          </a:p>
          <a:p>
            <a:pPr marL="514350" indent="-514350">
              <a:buAutoNum type="arabicPeriod"/>
            </a:pPr>
            <a:r>
              <a:rPr lang="en-US" sz="2000" dirty="0" smtClean="0">
                <a:solidFill>
                  <a:srgbClr val="002060"/>
                </a:solidFill>
              </a:rPr>
              <a:t>Not having an equipment audit program</a:t>
            </a:r>
          </a:p>
          <a:p>
            <a:pPr marL="514350" indent="-514350">
              <a:buAutoNum type="arabicPeriod"/>
            </a:pPr>
            <a:r>
              <a:rPr lang="en-US" sz="2000" dirty="0" smtClean="0">
                <a:solidFill>
                  <a:srgbClr val="002060"/>
                </a:solidFill>
              </a:rPr>
              <a:t>Delaying the insurance cover/ maintenance contract to save the money</a:t>
            </a:r>
          </a:p>
          <a:p>
            <a:pPr marL="514350" indent="-514350">
              <a:buAutoNum type="arabicPeriod"/>
            </a:pPr>
            <a:r>
              <a:rPr lang="en-US" sz="2000" dirty="0" smtClean="0">
                <a:solidFill>
                  <a:srgbClr val="002060"/>
                </a:solidFill>
              </a:rPr>
              <a:t>Trying to save the money by postponing the appointment of maintenance staff, especially biomedical engineer.</a:t>
            </a:r>
          </a:p>
          <a:p>
            <a:pPr marL="514350" indent="-514350">
              <a:buAutoNum type="arabicPeriod"/>
            </a:pPr>
            <a:r>
              <a:rPr lang="en-US" sz="2000" dirty="0" smtClean="0">
                <a:solidFill>
                  <a:srgbClr val="002060"/>
                </a:solidFill>
              </a:rPr>
              <a:t>Buying a costly equipment just for prestige (and without need analysis) and later forcing the doctors to create the demand for that equipment</a:t>
            </a:r>
          </a:p>
          <a:p>
            <a:pPr marL="514350" indent="-514350">
              <a:buAutoNum type="arabicPeriod"/>
            </a:pPr>
            <a:r>
              <a:rPr lang="en-US" sz="2000" dirty="0" smtClean="0">
                <a:solidFill>
                  <a:srgbClr val="002060"/>
                </a:solidFill>
              </a:rPr>
              <a:t>Not allocating adequate budget for maintenance staff and spare parts</a:t>
            </a:r>
          </a:p>
          <a:p>
            <a:pPr marL="457200" indent="-457200">
              <a:buAutoNum type="arabicPeriod" startAt="7"/>
            </a:pPr>
            <a:r>
              <a:rPr lang="en-US" sz="2000" dirty="0" smtClean="0">
                <a:solidFill>
                  <a:srgbClr val="002060"/>
                </a:solidFill>
              </a:rPr>
              <a:t>Not following statutory and regulatory framework</a:t>
            </a:r>
          </a:p>
          <a:p>
            <a:pPr marL="457200" indent="-457200">
              <a:buAutoNum type="arabicPeriod" startAt="8"/>
            </a:pPr>
            <a:r>
              <a:rPr lang="en-US" sz="2000" dirty="0" smtClean="0">
                <a:solidFill>
                  <a:srgbClr val="002060"/>
                </a:solidFill>
              </a:rPr>
              <a:t>Not reporting incidents related to medical devices</a:t>
            </a:r>
          </a:p>
          <a:p>
            <a:pPr marL="0" indent="0">
              <a:buNone/>
            </a:pPr>
            <a:r>
              <a:rPr lang="en-US" sz="2000" dirty="0" smtClean="0">
                <a:solidFill>
                  <a:srgbClr val="002060"/>
                </a:solidFill>
              </a:rPr>
              <a:t>9.     Not  doing calibration of equipment wherein re-calibration is required.</a:t>
            </a:r>
            <a:endParaRPr lang="en-US" sz="2000" dirty="0">
              <a:solidFill>
                <a:srgbClr val="002060"/>
              </a:solidFill>
            </a:endParaRPr>
          </a:p>
        </p:txBody>
      </p:sp>
    </p:spTree>
    <p:extLst>
      <p:ext uri="{BB962C8B-B14F-4D97-AF65-F5344CB8AC3E}">
        <p14:creationId xmlns:p14="http://schemas.microsoft.com/office/powerpoint/2010/main" val="15586522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FF0000"/>
                </a:solidFill>
              </a:rPr>
              <a:t>Indicators for quality of equipment management program</a:t>
            </a:r>
            <a:endParaRPr lang="en-US" sz="3200" dirty="0">
              <a:solidFill>
                <a:srgbClr val="FF0000"/>
              </a:solidFill>
            </a:endParaRPr>
          </a:p>
        </p:txBody>
      </p:sp>
      <p:sp>
        <p:nvSpPr>
          <p:cNvPr id="3" name="Content Placeholder 2"/>
          <p:cNvSpPr>
            <a:spLocks noGrp="1"/>
          </p:cNvSpPr>
          <p:nvPr>
            <p:ph idx="1"/>
          </p:nvPr>
        </p:nvSpPr>
        <p:spPr/>
        <p:txBody>
          <a:bodyPr>
            <a:noAutofit/>
          </a:bodyPr>
          <a:lstStyle/>
          <a:p>
            <a:pPr marL="0" indent="0" algn="just">
              <a:buNone/>
            </a:pPr>
            <a:r>
              <a:rPr lang="en-US" sz="2000" dirty="0" smtClean="0">
                <a:solidFill>
                  <a:srgbClr val="002060"/>
                </a:solidFill>
              </a:rPr>
              <a:t>1.   Operational Efficiency:</a:t>
            </a:r>
          </a:p>
          <a:p>
            <a:pPr marL="0" indent="0" algn="just">
              <a:buNone/>
            </a:pPr>
            <a:r>
              <a:rPr lang="en-US" sz="2000" dirty="0" smtClean="0"/>
              <a:t>       a. Equipment downtime</a:t>
            </a:r>
          </a:p>
          <a:p>
            <a:pPr marL="0" indent="0" algn="just">
              <a:buNone/>
            </a:pPr>
            <a:r>
              <a:rPr lang="en-US" sz="2000" dirty="0"/>
              <a:t> </a:t>
            </a:r>
            <a:r>
              <a:rPr lang="en-US" sz="2000" dirty="0" smtClean="0"/>
              <a:t>      b. Frequency of breakdown</a:t>
            </a:r>
          </a:p>
          <a:p>
            <a:pPr marL="0" indent="0" algn="just">
              <a:buNone/>
            </a:pPr>
            <a:r>
              <a:rPr lang="en-US" sz="2000" dirty="0"/>
              <a:t> </a:t>
            </a:r>
            <a:r>
              <a:rPr lang="en-US" sz="2000" dirty="0" smtClean="0"/>
              <a:t>      c. Postponement of procedure</a:t>
            </a:r>
          </a:p>
          <a:p>
            <a:pPr marL="0" indent="0" algn="just">
              <a:buNone/>
            </a:pPr>
            <a:r>
              <a:rPr lang="en-US" sz="2000" dirty="0"/>
              <a:t> </a:t>
            </a:r>
            <a:r>
              <a:rPr lang="en-US" sz="2000" dirty="0" smtClean="0"/>
              <a:t>      d. Incidence of hazard</a:t>
            </a:r>
          </a:p>
          <a:p>
            <a:pPr marL="0" indent="0" algn="just">
              <a:buNone/>
            </a:pPr>
            <a:r>
              <a:rPr lang="en-US" sz="2000" dirty="0"/>
              <a:t> </a:t>
            </a:r>
            <a:r>
              <a:rPr lang="en-US" sz="2000" dirty="0" smtClean="0"/>
              <a:t>      e. Frequency of complaints</a:t>
            </a:r>
          </a:p>
          <a:p>
            <a:pPr marL="0" indent="0" algn="just">
              <a:buNone/>
            </a:pPr>
            <a:r>
              <a:rPr lang="en-US" sz="2000" dirty="0"/>
              <a:t> </a:t>
            </a:r>
            <a:r>
              <a:rPr lang="en-US" sz="2000" dirty="0" smtClean="0"/>
              <a:t>      f. Cost of repairs</a:t>
            </a:r>
          </a:p>
          <a:p>
            <a:pPr marL="0" indent="0" algn="just">
              <a:buNone/>
            </a:pPr>
            <a:r>
              <a:rPr lang="en-US" sz="2000" dirty="0" smtClean="0">
                <a:solidFill>
                  <a:srgbClr val="002060"/>
                </a:solidFill>
              </a:rPr>
              <a:t>2.   Utilization indicators:</a:t>
            </a:r>
          </a:p>
          <a:p>
            <a:pPr marL="0" indent="0" algn="just">
              <a:buNone/>
            </a:pPr>
            <a:r>
              <a:rPr lang="en-US" sz="2000" dirty="0"/>
              <a:t> </a:t>
            </a:r>
            <a:r>
              <a:rPr lang="en-US" sz="2000" dirty="0" smtClean="0"/>
              <a:t>      a. No of tests carried out per month</a:t>
            </a:r>
          </a:p>
          <a:p>
            <a:pPr marL="0" indent="0" algn="just">
              <a:buNone/>
            </a:pPr>
            <a:r>
              <a:rPr lang="en-US" sz="2000" dirty="0"/>
              <a:t> </a:t>
            </a:r>
            <a:r>
              <a:rPr lang="en-US" sz="2000" dirty="0" smtClean="0"/>
              <a:t>      b. Rate of return from the equipment</a:t>
            </a:r>
          </a:p>
          <a:p>
            <a:pPr marL="0" indent="0" algn="just">
              <a:buNone/>
            </a:pPr>
            <a:r>
              <a:rPr lang="en-US" sz="2000" dirty="0"/>
              <a:t> </a:t>
            </a:r>
            <a:r>
              <a:rPr lang="en-US" sz="2000" dirty="0" smtClean="0"/>
              <a:t>      c. Equipment utilization quotient</a:t>
            </a:r>
          </a:p>
        </p:txBody>
      </p:sp>
    </p:spTree>
    <p:extLst>
      <p:ext uri="{BB962C8B-B14F-4D97-AF65-F5344CB8AC3E}">
        <p14:creationId xmlns:p14="http://schemas.microsoft.com/office/powerpoint/2010/main" val="35211673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ADD9C69-C935-4D0E-B0D5-85E65A5C6E9F}"/>
              </a:ext>
            </a:extLst>
          </p:cNvPr>
          <p:cNvSpPr>
            <a:spLocks noGrp="1"/>
          </p:cNvSpPr>
          <p:nvPr>
            <p:ph type="title"/>
          </p:nvPr>
        </p:nvSpPr>
        <p:spPr>
          <a:xfrm>
            <a:off x="399245" y="365126"/>
            <a:ext cx="11114468" cy="626547"/>
          </a:xfrm>
        </p:spPr>
        <p:txBody>
          <a:bodyPr>
            <a:normAutofit/>
          </a:bodyPr>
          <a:lstStyle/>
          <a:p>
            <a:r>
              <a:rPr lang="en-IN" sz="3200" dirty="0">
                <a:solidFill>
                  <a:srgbClr val="FF0000"/>
                </a:solidFill>
              </a:rPr>
              <a:t>What is Medical Device?</a:t>
            </a:r>
          </a:p>
        </p:txBody>
      </p:sp>
      <p:sp>
        <p:nvSpPr>
          <p:cNvPr id="3" name="Content Placeholder 2">
            <a:extLst>
              <a:ext uri="{FF2B5EF4-FFF2-40B4-BE49-F238E27FC236}">
                <a16:creationId xmlns="" xmlns:a16="http://schemas.microsoft.com/office/drawing/2014/main" id="{24A4826E-ED52-4289-A2EA-9B3CEF726198}"/>
              </a:ext>
            </a:extLst>
          </p:cNvPr>
          <p:cNvSpPr>
            <a:spLocks noGrp="1"/>
          </p:cNvSpPr>
          <p:nvPr>
            <p:ph idx="1"/>
          </p:nvPr>
        </p:nvSpPr>
        <p:spPr>
          <a:xfrm>
            <a:off x="399245" y="991673"/>
            <a:ext cx="11230378" cy="5185290"/>
          </a:xfrm>
        </p:spPr>
        <p:txBody>
          <a:bodyPr>
            <a:noAutofit/>
          </a:bodyPr>
          <a:lstStyle/>
          <a:p>
            <a:pPr marL="0" indent="0" algn="just">
              <a:buNone/>
            </a:pPr>
            <a:r>
              <a:rPr lang="en-US" sz="2000" dirty="0"/>
              <a:t>As per WHO, ‘Medical device‘ means any instrument, apparatus, implement, machine, appliance, implant, reagent for in-vitro use, software, material or other similar or related article, intended by the manufacturer to be used, alone or in combination, for human beings, for one or more of the specific medical purpose(s) of: </a:t>
            </a:r>
            <a:endParaRPr lang="en-US" sz="2000" dirty="0" smtClean="0"/>
          </a:p>
          <a:p>
            <a:pPr marL="0" indent="0" algn="just">
              <a:buNone/>
            </a:pPr>
            <a:endParaRPr lang="en-US" sz="1400" dirty="0"/>
          </a:p>
          <a:p>
            <a:pPr marL="0" indent="0" algn="just">
              <a:buNone/>
            </a:pPr>
            <a:endParaRPr lang="en-US" sz="1400" dirty="0" smtClean="0"/>
          </a:p>
          <a:p>
            <a:pPr marL="0" indent="0" algn="just">
              <a:buNone/>
            </a:pPr>
            <a:endParaRPr lang="en-US" sz="1400" dirty="0" smtClean="0"/>
          </a:p>
          <a:p>
            <a:pPr marL="0" indent="0" algn="just">
              <a:buNone/>
            </a:pPr>
            <a:endParaRPr lang="en-US" sz="1400" dirty="0"/>
          </a:p>
          <a:p>
            <a:pPr marL="0" indent="0" algn="just">
              <a:buNone/>
            </a:pPr>
            <a:endParaRPr lang="en-US" sz="1400" dirty="0" smtClean="0"/>
          </a:p>
          <a:p>
            <a:pPr marL="0" indent="0" algn="just">
              <a:buNone/>
            </a:pPr>
            <a:endParaRPr lang="en-US" sz="1400" dirty="0"/>
          </a:p>
          <a:p>
            <a:pPr marL="0" indent="0" algn="just">
              <a:buNone/>
            </a:pPr>
            <a:endParaRPr lang="en-US" sz="1400" dirty="0" smtClean="0"/>
          </a:p>
          <a:p>
            <a:pPr marL="0" indent="0" algn="just">
              <a:buNone/>
            </a:pPr>
            <a:endParaRPr lang="en-US" sz="1400" dirty="0"/>
          </a:p>
        </p:txBody>
      </p:sp>
      <p:graphicFrame>
        <p:nvGraphicFramePr>
          <p:cNvPr id="29" name="Table 28"/>
          <p:cNvGraphicFramePr>
            <a:graphicFrameLocks noGrp="1"/>
          </p:cNvGraphicFramePr>
          <p:nvPr>
            <p:extLst>
              <p:ext uri="{D42A27DB-BD31-4B8C-83A1-F6EECF244321}">
                <p14:modId xmlns:p14="http://schemas.microsoft.com/office/powerpoint/2010/main" val="3348989153"/>
              </p:ext>
            </p:extLst>
          </p:nvPr>
        </p:nvGraphicFramePr>
        <p:xfrm>
          <a:off x="399245" y="2169646"/>
          <a:ext cx="11101589" cy="4390846"/>
        </p:xfrm>
        <a:graphic>
          <a:graphicData uri="http://schemas.openxmlformats.org/drawingml/2006/table">
            <a:tbl>
              <a:tblPr firstRow="1" bandRow="1">
                <a:tableStyleId>{5C22544A-7EE6-4342-B048-85BDC9FD1C3A}</a:tableStyleId>
              </a:tblPr>
              <a:tblGrid>
                <a:gridCol w="5718220"/>
                <a:gridCol w="5383369"/>
              </a:tblGrid>
              <a:tr h="677445">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b="0" dirty="0" smtClean="0">
                          <a:solidFill>
                            <a:srgbClr val="002060"/>
                          </a:solidFill>
                        </a:rPr>
                        <a:t>1. diagnosis, prevention, monitoring, treatment or alleviation of disease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b="0" dirty="0" smtClean="0">
                          <a:solidFill>
                            <a:srgbClr val="002060"/>
                          </a:solidFill>
                        </a:rPr>
                        <a:t>2. diagnosis, monitoring, treatment, alleviation of or compensation for an injury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615133">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b="0" dirty="0" smtClean="0">
                          <a:solidFill>
                            <a:srgbClr val="002060"/>
                          </a:solidFill>
                        </a:rPr>
                        <a:t>3. investigation, replacement, modification, or support of the anatomy or of a physiological process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b="0" dirty="0" smtClean="0">
                          <a:solidFill>
                            <a:srgbClr val="002060"/>
                          </a:solidFill>
                        </a:rPr>
                        <a:t>4.</a:t>
                      </a:r>
                      <a:r>
                        <a:rPr lang="en-US" b="0" baseline="0" dirty="0" smtClean="0">
                          <a:solidFill>
                            <a:srgbClr val="002060"/>
                          </a:solidFill>
                        </a:rPr>
                        <a:t> </a:t>
                      </a:r>
                      <a:r>
                        <a:rPr lang="en-US" b="0" dirty="0" smtClean="0">
                          <a:solidFill>
                            <a:srgbClr val="002060"/>
                          </a:solidFill>
                        </a:rPr>
                        <a:t>supporting or sustaining life</a:t>
                      </a:r>
                    </a:p>
                    <a:p>
                      <a:pPr algn="just"/>
                      <a:endParaRPr lang="en-US" b="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1504">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b="0" dirty="0" smtClean="0">
                          <a:solidFill>
                            <a:srgbClr val="002060"/>
                          </a:solidFill>
                        </a:rPr>
                        <a:t>5. control of conception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1" indent="0" algn="just" defTabSz="914400" rtl="0" eaLnBrk="1" fontAlgn="auto" latinLnBrk="0" hangingPunct="1">
                        <a:lnSpc>
                          <a:spcPct val="100000"/>
                        </a:lnSpc>
                        <a:spcBef>
                          <a:spcPts val="0"/>
                        </a:spcBef>
                        <a:spcAft>
                          <a:spcPts val="0"/>
                        </a:spcAft>
                        <a:buClrTx/>
                        <a:buSzTx/>
                        <a:buFontTx/>
                        <a:buNone/>
                        <a:tabLst/>
                        <a:defRPr/>
                      </a:pPr>
                      <a:r>
                        <a:rPr lang="en-US" b="0" dirty="0" smtClean="0">
                          <a:solidFill>
                            <a:srgbClr val="002060"/>
                          </a:solidFill>
                        </a:rPr>
                        <a:t>6. disinfection of medical devices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78761">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b="0" dirty="0" smtClean="0">
                          <a:solidFill>
                            <a:srgbClr val="002060"/>
                          </a:solidFill>
                        </a:rPr>
                        <a:t>7. providing information by means of in-vitro examination of specimens derived from the human body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1" indent="0" algn="just" defTabSz="914400" rtl="0" eaLnBrk="1" fontAlgn="auto" latinLnBrk="0" hangingPunct="1">
                        <a:lnSpc>
                          <a:spcPct val="100000"/>
                        </a:lnSpc>
                        <a:spcBef>
                          <a:spcPts val="0"/>
                        </a:spcBef>
                        <a:spcAft>
                          <a:spcPts val="0"/>
                        </a:spcAft>
                        <a:buClrTx/>
                        <a:buSzTx/>
                        <a:buFontTx/>
                        <a:buNone/>
                        <a:tabLst/>
                        <a:defRPr/>
                      </a:pPr>
                      <a:r>
                        <a:rPr lang="en-US" b="0" dirty="0" smtClean="0">
                          <a:solidFill>
                            <a:srgbClr val="002060"/>
                          </a:solidFill>
                        </a:rPr>
                        <a:t>8. aids for persons with disabilities</a:t>
                      </a:r>
                    </a:p>
                    <a:p>
                      <a:pPr algn="just"/>
                      <a:endParaRPr lang="en-US" b="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15133">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b="0" dirty="0" smtClean="0">
                          <a:solidFill>
                            <a:srgbClr val="002060"/>
                          </a:solidFill>
                        </a:rPr>
                        <a:t>9. devices incorporating animal and/or human tissues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b="0" dirty="0" smtClean="0">
                          <a:solidFill>
                            <a:srgbClr val="002060"/>
                          </a:solidFill>
                        </a:rPr>
                        <a:t>10. </a:t>
                      </a:r>
                      <a:r>
                        <a:rPr lang="en-US" sz="1800" b="0" dirty="0" smtClean="0">
                          <a:solidFill>
                            <a:srgbClr val="002060"/>
                          </a:solidFill>
                        </a:rPr>
                        <a:t>devices for in-vitro fertilization or assisted reproduction technologies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42389">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b="0" dirty="0" smtClean="0">
                          <a:solidFill>
                            <a:srgbClr val="002060"/>
                          </a:solidFill>
                        </a:rPr>
                        <a:t>11. </a:t>
                      </a:r>
                      <a:r>
                        <a:rPr lang="en-US" sz="1800" b="0" dirty="0" smtClean="0">
                          <a:solidFill>
                            <a:srgbClr val="002060"/>
                          </a:solidFill>
                        </a:rPr>
                        <a:t>disinfection substances;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800" b="0" dirty="0" smtClean="0">
                          <a:solidFill>
                            <a:srgbClr val="002060"/>
                          </a:solidFill>
                        </a:rPr>
                        <a:t>12. and does not achieve its primary intended action by pharmacological, immunological or metabolic means, in or on the human body, but which may be assisted in its intended function by such means</a:t>
                      </a:r>
                      <a:endParaRPr lang="en-IN" sz="2800" b="0" dirty="0" smtClean="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38198054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F40ED4C-F5FE-4224-A151-F74E136571D2}"/>
              </a:ext>
            </a:extLst>
          </p:cNvPr>
          <p:cNvSpPr>
            <a:spLocks noGrp="1"/>
          </p:cNvSpPr>
          <p:nvPr>
            <p:ph type="title"/>
          </p:nvPr>
        </p:nvSpPr>
        <p:spPr/>
        <p:txBody>
          <a:bodyPr>
            <a:normAutofit/>
          </a:bodyPr>
          <a:lstStyle/>
          <a:p>
            <a:r>
              <a:rPr kumimoji="0" lang="en-IN" sz="3600" b="0" i="0" u="none" strike="noStrike" kern="1200" cap="none" spc="0" normalizeH="0" baseline="0" noProof="0" dirty="0">
                <a:ln>
                  <a:noFill/>
                </a:ln>
                <a:solidFill>
                  <a:srgbClr val="FF0000"/>
                </a:solidFill>
                <a:effectLst/>
                <a:uLnTx/>
                <a:uFillTx/>
                <a:latin typeface="Calibri Light" panose="020F0302020204030204"/>
              </a:rPr>
              <a:t>What is Medical Device?</a:t>
            </a:r>
            <a:endParaRPr lang="en-IN" sz="3600" dirty="0">
              <a:solidFill>
                <a:srgbClr val="FF0000"/>
              </a:solidFill>
            </a:endParaRPr>
          </a:p>
        </p:txBody>
      </p:sp>
      <p:sp>
        <p:nvSpPr>
          <p:cNvPr id="3" name="Content Placeholder 2">
            <a:extLst>
              <a:ext uri="{FF2B5EF4-FFF2-40B4-BE49-F238E27FC236}">
                <a16:creationId xmlns="" xmlns:a16="http://schemas.microsoft.com/office/drawing/2014/main" id="{89DD1116-82B6-463E-A362-230CA5C6757B}"/>
              </a:ext>
            </a:extLst>
          </p:cNvPr>
          <p:cNvSpPr>
            <a:spLocks noGrp="1"/>
          </p:cNvSpPr>
          <p:nvPr>
            <p:ph idx="1"/>
          </p:nvPr>
        </p:nvSpPr>
        <p:spPr>
          <a:xfrm>
            <a:off x="838200" y="2150075"/>
            <a:ext cx="10515600" cy="4026887"/>
          </a:xfrm>
        </p:spPr>
        <p:txBody>
          <a:bodyPr>
            <a:noAutofit/>
          </a:bodyPr>
          <a:lstStyle/>
          <a:p>
            <a:pPr marL="0" indent="0" algn="just">
              <a:buNone/>
            </a:pPr>
            <a:r>
              <a:rPr lang="en-US" sz="2000" dirty="0">
                <a:solidFill>
                  <a:srgbClr val="002060"/>
                </a:solidFill>
              </a:rPr>
              <a:t>As per MDR, 2017, ‘Medical device’ means – </a:t>
            </a:r>
          </a:p>
          <a:p>
            <a:pPr algn="just"/>
            <a:r>
              <a:rPr lang="en-US" sz="2000" dirty="0"/>
              <a:t>Substances used for in vitro diagnosis and surgical dressings, surgical bandages, surgical staples, surgical sutures, ligatures, blood and blood component collection bag with or without anticoagulant covered under sub-clause (</a:t>
            </a:r>
            <a:r>
              <a:rPr lang="en-US" sz="2000" dirty="0" err="1"/>
              <a:t>i</a:t>
            </a:r>
            <a:r>
              <a:rPr lang="en-US" sz="2000" dirty="0"/>
              <a:t>) [all medicine for internal or external use of human beings or animals and all substances intended to be used for or in the diagnosis, treatment, mitigation or prevention of any disease or disorder in human beings or animals including preparations applied on human body for the purpose of repelling insects like mosquitoes] </a:t>
            </a:r>
          </a:p>
        </p:txBody>
      </p:sp>
    </p:spTree>
    <p:extLst>
      <p:ext uri="{BB962C8B-B14F-4D97-AF65-F5344CB8AC3E}">
        <p14:creationId xmlns:p14="http://schemas.microsoft.com/office/powerpoint/2010/main" val="32612786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200" dirty="0" smtClean="0">
                <a:solidFill>
                  <a:srgbClr val="FF0000"/>
                </a:solidFill>
              </a:rPr>
              <a:t>What is Medical Device?</a:t>
            </a:r>
            <a:endParaRPr lang="en-US" sz="3200" dirty="0"/>
          </a:p>
        </p:txBody>
      </p:sp>
      <p:sp>
        <p:nvSpPr>
          <p:cNvPr id="3" name="Content Placeholder 2"/>
          <p:cNvSpPr>
            <a:spLocks noGrp="1"/>
          </p:cNvSpPr>
          <p:nvPr>
            <p:ph idx="1"/>
          </p:nvPr>
        </p:nvSpPr>
        <p:spPr/>
        <p:txBody>
          <a:bodyPr>
            <a:normAutofit/>
          </a:bodyPr>
          <a:lstStyle/>
          <a:p>
            <a:pPr algn="just"/>
            <a:r>
              <a:rPr lang="en-US" sz="2200" dirty="0"/>
              <a:t>Substances including mechanical contraceptives (condoms, intrauterine devices, and tubal rings), disinfectants and insecticides notified in the Official Gazette under sub-clause (ii) [such substances (other than food) intended to affect the structure or any function of the human body or intended to be used for the destruction of </a:t>
            </a:r>
            <a:r>
              <a:rPr lang="en-US" sz="2200" dirty="0" err="1"/>
              <a:t>vermins</a:t>
            </a:r>
            <a:r>
              <a:rPr lang="en-US" sz="2200" dirty="0"/>
              <a:t> or insects which cause disease or disorder in human beings or animals, as may be specified from time to time by the central government], </a:t>
            </a:r>
          </a:p>
          <a:p>
            <a:pPr algn="just"/>
            <a:r>
              <a:rPr lang="en-US" sz="2200" dirty="0"/>
              <a:t>Devices notified from time to time under sub-clause (iv)[such devices intended for internal or external use in the diagnostics, treatment, mitigation or prevention of disease or disorder in human beings or animals, as may be specified y the Central Government], of clause (b) of section 3 of the Act;</a:t>
            </a:r>
            <a:endParaRPr lang="en-IN" sz="2200" dirty="0"/>
          </a:p>
          <a:p>
            <a:endParaRPr lang="en-US" dirty="0"/>
          </a:p>
        </p:txBody>
      </p:sp>
    </p:spTree>
    <p:extLst>
      <p:ext uri="{BB962C8B-B14F-4D97-AF65-F5344CB8AC3E}">
        <p14:creationId xmlns:p14="http://schemas.microsoft.com/office/powerpoint/2010/main" val="10799342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5168" y="2657565"/>
            <a:ext cx="10515600" cy="1325563"/>
          </a:xfrm>
        </p:spPr>
        <p:txBody>
          <a:bodyPr/>
          <a:lstStyle/>
          <a:p>
            <a:pPr algn="ctr"/>
            <a:r>
              <a:rPr lang="en-US" dirty="0" smtClean="0">
                <a:solidFill>
                  <a:srgbClr val="00B050"/>
                </a:solidFill>
              </a:rPr>
              <a:t>PRIMUM NON NOCERE</a:t>
            </a:r>
            <a:endParaRPr lang="en-US" dirty="0">
              <a:solidFill>
                <a:srgbClr val="00B050"/>
              </a:solidFill>
            </a:endParaRPr>
          </a:p>
        </p:txBody>
      </p:sp>
    </p:spTree>
    <p:extLst>
      <p:ext uri="{BB962C8B-B14F-4D97-AF65-F5344CB8AC3E}">
        <p14:creationId xmlns:p14="http://schemas.microsoft.com/office/powerpoint/2010/main" val="334917973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1847438-8E28-4AAB-8E4D-E91477CC2A91}"/>
              </a:ext>
            </a:extLst>
          </p:cNvPr>
          <p:cNvSpPr>
            <a:spLocks noGrp="1"/>
          </p:cNvSpPr>
          <p:nvPr>
            <p:ph type="title"/>
          </p:nvPr>
        </p:nvSpPr>
        <p:spPr/>
        <p:txBody>
          <a:bodyPr>
            <a:normAutofit/>
          </a:bodyPr>
          <a:lstStyle/>
          <a:p>
            <a:r>
              <a:rPr lang="en-IN" sz="3200" dirty="0">
                <a:solidFill>
                  <a:srgbClr val="FF0000"/>
                </a:solidFill>
              </a:rPr>
              <a:t>What is Calibration?</a:t>
            </a:r>
          </a:p>
        </p:txBody>
      </p:sp>
      <p:sp>
        <p:nvSpPr>
          <p:cNvPr id="3" name="Content Placeholder 2">
            <a:extLst>
              <a:ext uri="{FF2B5EF4-FFF2-40B4-BE49-F238E27FC236}">
                <a16:creationId xmlns="" xmlns:a16="http://schemas.microsoft.com/office/drawing/2014/main" id="{D1F36090-C9E5-42EE-9DD3-9B17533A63E7}"/>
              </a:ext>
            </a:extLst>
          </p:cNvPr>
          <p:cNvSpPr>
            <a:spLocks noGrp="1"/>
          </p:cNvSpPr>
          <p:nvPr>
            <p:ph idx="1"/>
          </p:nvPr>
        </p:nvSpPr>
        <p:spPr/>
        <p:txBody>
          <a:bodyPr>
            <a:normAutofit/>
          </a:bodyPr>
          <a:lstStyle/>
          <a:p>
            <a:pPr algn="just"/>
            <a:r>
              <a:rPr lang="en-US" sz="2400" b="1" dirty="0"/>
              <a:t>Calibration</a:t>
            </a:r>
            <a:r>
              <a:rPr lang="en-US" sz="2400" dirty="0"/>
              <a:t> is the process of adjusting and verifying the accuracy of medical devices by comparing their output to a known standard or reference.</a:t>
            </a:r>
          </a:p>
          <a:p>
            <a:pPr algn="just"/>
            <a:r>
              <a:rPr lang="en-US" sz="2400" dirty="0"/>
              <a:t>According to the ISO, calibration is the set of operations that establish, under specified conditions, the relationship between values indicated by a measuring instrument, a measuring system or values represented by a material measure, and the corresponding known values of a measured.</a:t>
            </a:r>
          </a:p>
          <a:p>
            <a:pPr marL="0" indent="0" algn="just">
              <a:buNone/>
            </a:pPr>
            <a:r>
              <a:rPr lang="en-US" dirty="0"/>
              <a:t/>
            </a:r>
            <a:br>
              <a:rPr lang="en-US" dirty="0"/>
            </a:br>
            <a:endParaRPr lang="en-IN" dirty="0"/>
          </a:p>
        </p:txBody>
      </p:sp>
    </p:spTree>
    <p:extLst>
      <p:ext uri="{BB962C8B-B14F-4D97-AF65-F5344CB8AC3E}">
        <p14:creationId xmlns:p14="http://schemas.microsoft.com/office/powerpoint/2010/main" val="24118332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B346844-8CD1-4FD7-8497-ED1DEA04EEA6}"/>
              </a:ext>
            </a:extLst>
          </p:cNvPr>
          <p:cNvSpPr>
            <a:spLocks noGrp="1"/>
          </p:cNvSpPr>
          <p:nvPr>
            <p:ph type="title"/>
          </p:nvPr>
        </p:nvSpPr>
        <p:spPr/>
        <p:txBody>
          <a:bodyPr>
            <a:normAutofit/>
          </a:bodyPr>
          <a:lstStyle/>
          <a:p>
            <a:r>
              <a:rPr lang="en-US" sz="3200" dirty="0">
                <a:solidFill>
                  <a:srgbClr val="FF0000"/>
                </a:solidFill>
              </a:rPr>
              <a:t>Why Calibration is Critical for Patient Safety?</a:t>
            </a:r>
            <a:endParaRPr lang="en-IN" sz="3200" dirty="0">
              <a:solidFill>
                <a:srgbClr val="FF0000"/>
              </a:solidFill>
            </a:endParaRPr>
          </a:p>
        </p:txBody>
      </p:sp>
      <p:sp>
        <p:nvSpPr>
          <p:cNvPr id="3" name="Content Placeholder 2">
            <a:extLst>
              <a:ext uri="{FF2B5EF4-FFF2-40B4-BE49-F238E27FC236}">
                <a16:creationId xmlns="" xmlns:a16="http://schemas.microsoft.com/office/drawing/2014/main" id="{B958A7CB-D44C-4E8E-A9F6-AEB396A36E6F}"/>
              </a:ext>
            </a:extLst>
          </p:cNvPr>
          <p:cNvSpPr>
            <a:spLocks noGrp="1"/>
          </p:cNvSpPr>
          <p:nvPr>
            <p:ph idx="1"/>
          </p:nvPr>
        </p:nvSpPr>
        <p:spPr/>
        <p:txBody>
          <a:bodyPr>
            <a:normAutofit fontScale="85000" lnSpcReduction="10000"/>
          </a:bodyPr>
          <a:lstStyle/>
          <a:p>
            <a:pPr algn="just">
              <a:buFont typeface="Wingdings" panose="05000000000000000000" pitchFamily="2" charset="2"/>
              <a:buChar char="q"/>
            </a:pPr>
            <a:r>
              <a:rPr lang="en-US" sz="2000" dirty="0">
                <a:solidFill>
                  <a:srgbClr val="002060"/>
                </a:solidFill>
              </a:rPr>
              <a:t>Ensuring Patient Safety: </a:t>
            </a:r>
            <a:endParaRPr lang="en-US" sz="2000" dirty="0" smtClean="0">
              <a:solidFill>
                <a:srgbClr val="002060"/>
              </a:solidFill>
            </a:endParaRPr>
          </a:p>
          <a:p>
            <a:pPr marL="0" indent="0" algn="just">
              <a:buNone/>
            </a:pPr>
            <a:r>
              <a:rPr lang="en-US" sz="2000" dirty="0" smtClean="0"/>
              <a:t>Calibration </a:t>
            </a:r>
            <a:r>
              <a:rPr lang="en-US" sz="2000" dirty="0"/>
              <a:t>ensures that medical devices produce results that meet strict accuracy standards, which in turn protects patients from misdiagnosis or incorrect treatment. Mis-calibrated devices (like thermometers, ECG machines, or blood pressure monitors) can lead to incorrect readings, which may result in misdiagnosis or delayed treatment.</a:t>
            </a:r>
          </a:p>
          <a:p>
            <a:pPr algn="just">
              <a:buFont typeface="Wingdings" panose="05000000000000000000" pitchFamily="2" charset="2"/>
              <a:buChar char="q"/>
            </a:pPr>
            <a:r>
              <a:rPr lang="en-US" sz="2000" dirty="0">
                <a:solidFill>
                  <a:srgbClr val="002060"/>
                </a:solidFill>
              </a:rPr>
              <a:t>Effective Treatment</a:t>
            </a:r>
          </a:p>
          <a:p>
            <a:pPr marL="0" indent="0" algn="just">
              <a:buNone/>
            </a:pPr>
            <a:r>
              <a:rPr lang="en-US" sz="2000" dirty="0"/>
              <a:t>Devices such as infusion pumps or ventilators must deliver precise doses or volumes. Even small deviations can be harmful.</a:t>
            </a:r>
          </a:p>
          <a:p>
            <a:pPr algn="just">
              <a:buFont typeface="Wingdings" panose="05000000000000000000" pitchFamily="2" charset="2"/>
              <a:buChar char="q"/>
            </a:pPr>
            <a:r>
              <a:rPr lang="en-US" sz="2000" dirty="0">
                <a:solidFill>
                  <a:srgbClr val="002060"/>
                </a:solidFill>
              </a:rPr>
              <a:t>Regulatory Compliance</a:t>
            </a:r>
          </a:p>
          <a:p>
            <a:pPr marL="0" indent="0" algn="just">
              <a:buNone/>
            </a:pPr>
            <a:r>
              <a:rPr lang="en-US" sz="2000" dirty="0"/>
              <a:t>Health authorities (e.g., FDA, WHO, ISO) require regular calibration to maintain certifications and licenses.</a:t>
            </a:r>
          </a:p>
          <a:p>
            <a:pPr algn="just">
              <a:buFont typeface="Wingdings" panose="05000000000000000000" pitchFamily="2" charset="2"/>
              <a:buChar char="q"/>
            </a:pPr>
            <a:r>
              <a:rPr lang="en-US" sz="2000" dirty="0">
                <a:solidFill>
                  <a:srgbClr val="002060"/>
                </a:solidFill>
              </a:rPr>
              <a:t>Risk Mitigation</a:t>
            </a:r>
          </a:p>
          <a:p>
            <a:pPr marL="0" indent="0" algn="just">
              <a:buNone/>
            </a:pPr>
            <a:r>
              <a:rPr lang="en-US" sz="2000" dirty="0"/>
              <a:t>Regular calibration reduces the risk of device failure and medical errors, which are major contributors to patient </a:t>
            </a:r>
            <a:r>
              <a:rPr lang="en-US" sz="2000" dirty="0" smtClean="0"/>
              <a:t>harm.</a:t>
            </a:r>
          </a:p>
          <a:p>
            <a:pPr algn="just">
              <a:buFont typeface="Wingdings" panose="05000000000000000000" pitchFamily="2" charset="2"/>
              <a:buChar char="q"/>
            </a:pPr>
            <a:r>
              <a:rPr lang="en-US" sz="2000" dirty="0" smtClean="0">
                <a:solidFill>
                  <a:srgbClr val="002060"/>
                </a:solidFill>
              </a:rPr>
              <a:t>Quality Control</a:t>
            </a:r>
          </a:p>
          <a:p>
            <a:pPr marL="0" indent="0" algn="just">
              <a:buNone/>
            </a:pPr>
            <a:r>
              <a:rPr lang="en-US" sz="2000" dirty="0" smtClean="0"/>
              <a:t>Testing </a:t>
            </a:r>
            <a:r>
              <a:rPr lang="en-US" sz="2000" dirty="0"/>
              <a:t>and calibration helps ensure that medical devices are accurate and effective, and that they last a long time.</a:t>
            </a:r>
            <a:endParaRPr lang="en-IN" sz="2000" dirty="0"/>
          </a:p>
        </p:txBody>
      </p:sp>
    </p:spTree>
    <p:extLst>
      <p:ext uri="{BB962C8B-B14F-4D97-AF65-F5344CB8AC3E}">
        <p14:creationId xmlns:p14="http://schemas.microsoft.com/office/powerpoint/2010/main" val="356251741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FF0000"/>
                </a:solidFill>
              </a:rPr>
              <a:t>Gaps in the Testing and Calibration of Biomedical Equipment</a:t>
            </a:r>
          </a:p>
        </p:txBody>
      </p:sp>
      <p:sp>
        <p:nvSpPr>
          <p:cNvPr id="3" name="Content Placeholder 2"/>
          <p:cNvSpPr>
            <a:spLocks noGrp="1"/>
          </p:cNvSpPr>
          <p:nvPr>
            <p:ph idx="1"/>
          </p:nvPr>
        </p:nvSpPr>
        <p:spPr/>
        <p:txBody>
          <a:bodyPr>
            <a:normAutofit/>
          </a:bodyPr>
          <a:lstStyle/>
          <a:p>
            <a:pPr marL="457200" indent="-457200">
              <a:buFont typeface="+mj-lt"/>
              <a:buAutoNum type="arabicPeriod"/>
            </a:pPr>
            <a:r>
              <a:rPr lang="en-US" sz="2000" dirty="0">
                <a:solidFill>
                  <a:srgbClr val="002060"/>
                </a:solidFill>
              </a:rPr>
              <a:t>Limited Technical Expertise among Service </a:t>
            </a:r>
            <a:r>
              <a:rPr lang="en-US" sz="2000" dirty="0" smtClean="0">
                <a:solidFill>
                  <a:srgbClr val="002060"/>
                </a:solidFill>
              </a:rPr>
              <a:t>Providers</a:t>
            </a:r>
          </a:p>
          <a:p>
            <a:pPr marL="457200" indent="-457200">
              <a:buFont typeface="+mj-lt"/>
              <a:buAutoNum type="arabicPeriod"/>
            </a:pPr>
            <a:r>
              <a:rPr lang="en-US" sz="2000" dirty="0">
                <a:solidFill>
                  <a:srgbClr val="002060"/>
                </a:solidFill>
              </a:rPr>
              <a:t>Inadequate </a:t>
            </a:r>
            <a:r>
              <a:rPr lang="en-US" sz="2000" dirty="0" smtClean="0">
                <a:solidFill>
                  <a:srgbClr val="002060"/>
                </a:solidFill>
              </a:rPr>
              <a:t>Infrastructure</a:t>
            </a:r>
          </a:p>
          <a:p>
            <a:pPr marL="457200" indent="-457200">
              <a:buFont typeface="+mj-lt"/>
              <a:buAutoNum type="arabicPeriod"/>
            </a:pPr>
            <a:r>
              <a:rPr lang="en-US" sz="2000" dirty="0">
                <a:solidFill>
                  <a:srgbClr val="002060"/>
                </a:solidFill>
              </a:rPr>
              <a:t>Shortage of Skilled </a:t>
            </a:r>
            <a:r>
              <a:rPr lang="en-US" sz="2000" dirty="0" smtClean="0">
                <a:solidFill>
                  <a:srgbClr val="002060"/>
                </a:solidFill>
              </a:rPr>
              <a:t>Personnel</a:t>
            </a:r>
          </a:p>
          <a:p>
            <a:pPr marL="457200" indent="-457200">
              <a:buFont typeface="+mj-lt"/>
              <a:buAutoNum type="arabicPeriod"/>
            </a:pPr>
            <a:r>
              <a:rPr lang="en-US" sz="2000" dirty="0">
                <a:solidFill>
                  <a:srgbClr val="002060"/>
                </a:solidFill>
              </a:rPr>
              <a:t>Lack of Standardization </a:t>
            </a:r>
            <a:endParaRPr lang="en-US" sz="2000" dirty="0" smtClean="0">
              <a:solidFill>
                <a:srgbClr val="002060"/>
              </a:solidFill>
            </a:endParaRPr>
          </a:p>
          <a:p>
            <a:pPr marL="457200" indent="-457200">
              <a:buFont typeface="+mj-lt"/>
              <a:buAutoNum type="arabicPeriod"/>
            </a:pPr>
            <a:r>
              <a:rPr lang="en-US" sz="2000" dirty="0">
                <a:solidFill>
                  <a:srgbClr val="002060"/>
                </a:solidFill>
              </a:rPr>
              <a:t>Limited Awareness </a:t>
            </a:r>
            <a:endParaRPr lang="en-US" sz="2000" dirty="0" smtClean="0">
              <a:solidFill>
                <a:srgbClr val="002060"/>
              </a:solidFill>
            </a:endParaRPr>
          </a:p>
          <a:p>
            <a:pPr marL="457200" indent="-457200">
              <a:buFont typeface="+mj-lt"/>
              <a:buAutoNum type="arabicPeriod"/>
            </a:pPr>
            <a:r>
              <a:rPr lang="en-US" sz="2000" dirty="0">
                <a:solidFill>
                  <a:srgbClr val="002060"/>
                </a:solidFill>
              </a:rPr>
              <a:t>Disparities in Rural </a:t>
            </a:r>
            <a:r>
              <a:rPr lang="en-US" sz="2000" dirty="0" smtClean="0">
                <a:solidFill>
                  <a:srgbClr val="002060"/>
                </a:solidFill>
              </a:rPr>
              <a:t>Healthcare</a:t>
            </a:r>
          </a:p>
          <a:p>
            <a:pPr marL="457200" indent="-457200">
              <a:buFont typeface="+mj-lt"/>
              <a:buAutoNum type="arabicPeriod"/>
            </a:pPr>
            <a:r>
              <a:rPr lang="en-US" sz="2000" dirty="0">
                <a:solidFill>
                  <a:srgbClr val="002060"/>
                </a:solidFill>
              </a:rPr>
              <a:t>Remote and Challenging Terrains</a:t>
            </a:r>
          </a:p>
        </p:txBody>
      </p:sp>
    </p:spTree>
    <p:extLst>
      <p:ext uri="{BB962C8B-B14F-4D97-AF65-F5344CB8AC3E}">
        <p14:creationId xmlns:p14="http://schemas.microsoft.com/office/powerpoint/2010/main" val="8319766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FF0000"/>
                </a:solidFill>
              </a:rPr>
              <a:t>Standards in Testing and Calibration of Biomedical Equipment</a:t>
            </a:r>
          </a:p>
        </p:txBody>
      </p:sp>
      <p:sp>
        <p:nvSpPr>
          <p:cNvPr id="3" name="Content Placeholder 2"/>
          <p:cNvSpPr>
            <a:spLocks noGrp="1"/>
          </p:cNvSpPr>
          <p:nvPr>
            <p:ph idx="1"/>
          </p:nvPr>
        </p:nvSpPr>
        <p:spPr/>
        <p:txBody>
          <a:bodyPr>
            <a:normAutofit/>
          </a:bodyPr>
          <a:lstStyle/>
          <a:p>
            <a:pPr algn="just"/>
            <a:r>
              <a:rPr lang="en-US" sz="2000" dirty="0"/>
              <a:t>Standards are established sets of guidelines, criteria, or specifications that act as reference benchmarks to guarantee the accuracy, precision, reliability, and traceability of measurements, hence contributing to safety and quality assurance. </a:t>
            </a:r>
            <a:endParaRPr lang="en-US" sz="2000" dirty="0" smtClean="0"/>
          </a:p>
          <a:p>
            <a:pPr algn="just"/>
            <a:r>
              <a:rPr lang="en-US" sz="2000" dirty="0" smtClean="0"/>
              <a:t>There </a:t>
            </a:r>
            <a:r>
              <a:rPr lang="en-US" sz="2000" dirty="0"/>
              <a:t>are two types of standards : written standard and measurement standard</a:t>
            </a:r>
            <a:r>
              <a:rPr lang="en-US" sz="2000" dirty="0" smtClean="0"/>
              <a:t>.</a:t>
            </a:r>
          </a:p>
          <a:p>
            <a:pPr algn="just"/>
            <a:r>
              <a:rPr lang="en-US" sz="2000" dirty="0"/>
              <a:t>Written standards are often established by global organizations such as International Organization for Standardization (ISO), International Electrochemical Commission (IEC), Institute of Electrical and Electronics Engineers (IEEE), International Laboratory Accreditation Cooperation (ILAC) and others, providing a universally recognized and accepted framework</a:t>
            </a:r>
            <a:r>
              <a:rPr lang="en-US" sz="2000" dirty="0" smtClean="0"/>
              <a:t>.</a:t>
            </a:r>
          </a:p>
          <a:p>
            <a:pPr algn="just"/>
            <a:r>
              <a:rPr lang="en-US" sz="2000" dirty="0"/>
              <a:t>In India, Bureau of Indian Standards (BIS) is an exclusive standardization body for development of Indian Standards (IS), as per the country’s requirement. BIS is a member of the International Organization for Standardization (ISO) and International </a:t>
            </a:r>
            <a:r>
              <a:rPr lang="en-US" sz="2000" dirty="0" err="1"/>
              <a:t>Electrotechnical</a:t>
            </a:r>
            <a:r>
              <a:rPr lang="en-US" sz="2000" dirty="0"/>
              <a:t> Commission (IEC). </a:t>
            </a:r>
          </a:p>
        </p:txBody>
      </p:sp>
    </p:spTree>
    <p:extLst>
      <p:ext uri="{BB962C8B-B14F-4D97-AF65-F5344CB8AC3E}">
        <p14:creationId xmlns:p14="http://schemas.microsoft.com/office/powerpoint/2010/main" val="34543563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US" sz="3200" dirty="0">
                <a:solidFill>
                  <a:srgbClr val="FF0000"/>
                </a:solidFill>
              </a:rPr>
              <a:t>Standards in Testing and Calibration of Biomedical Equipment</a:t>
            </a:r>
            <a:endParaRPr lang="en-US" sz="3200" dirty="0"/>
          </a:p>
        </p:txBody>
      </p:sp>
      <p:sp>
        <p:nvSpPr>
          <p:cNvPr id="3" name="Content Placeholder 2"/>
          <p:cNvSpPr>
            <a:spLocks noGrp="1"/>
          </p:cNvSpPr>
          <p:nvPr>
            <p:ph idx="1"/>
          </p:nvPr>
        </p:nvSpPr>
        <p:spPr/>
        <p:txBody>
          <a:bodyPr>
            <a:normAutofit lnSpcReduction="10000"/>
          </a:bodyPr>
          <a:lstStyle/>
          <a:p>
            <a:pPr algn="just"/>
            <a:r>
              <a:rPr lang="en-US" sz="2000" dirty="0"/>
              <a:t>BIS has a dedicated division dealing with medical devices under the name “Medical Equipment and Hospital Planning Division (MHD).” </a:t>
            </a:r>
            <a:endParaRPr lang="en-US" sz="2000" dirty="0" smtClean="0"/>
          </a:p>
          <a:p>
            <a:pPr algn="just"/>
            <a:r>
              <a:rPr lang="en-US" sz="2000" dirty="0"/>
              <a:t>The most widely adopted written quality management standards are IS/ISO 9001:2015 (Quality Management System), IS/ISO/IEC 17025:2017 (General requirements for the competence of testing and calibration laboratories) &amp; IS/ISO/IEC 13485:2016 (Medical Devices- Quality Management Systems, Requirements for regulatory purpose</a:t>
            </a:r>
            <a:r>
              <a:rPr lang="en-US" sz="2000" dirty="0" smtClean="0"/>
              <a:t>).</a:t>
            </a:r>
          </a:p>
          <a:p>
            <a:pPr algn="just"/>
            <a:r>
              <a:rPr lang="en-US" sz="2000" dirty="0"/>
              <a:t>Testing &amp; calibration of medical devices should be based on established standards. For example, for testing and calibration of cardiac defibrillator should be based on IEC 60601-1:2012 (Medical electrical equipment: Part 1 General Requirements for basic safety and essential performance) &amp; IEC 60601-2-4: 2010 (Particular requirements for the basic safety and essential performance, Cardiac defibrillators</a:t>
            </a:r>
            <a:r>
              <a:rPr lang="en-US" sz="2000" dirty="0" smtClean="0"/>
              <a:t>).</a:t>
            </a:r>
          </a:p>
          <a:p>
            <a:pPr algn="just"/>
            <a:r>
              <a:rPr lang="en-US" sz="2000" dirty="0"/>
              <a:t>If there are no relevant Standard of any medical device that has been laid down by BIS or notified by </a:t>
            </a:r>
            <a:r>
              <a:rPr lang="en-US" sz="2000" dirty="0" err="1"/>
              <a:t>MoHFW</a:t>
            </a:r>
            <a:r>
              <a:rPr lang="en-US" sz="2000" dirty="0"/>
              <a:t>, device shall conform to the standard laid down by the ISO or IEC, or by any other </a:t>
            </a:r>
            <a:r>
              <a:rPr lang="en-US" sz="2000" dirty="0" err="1"/>
              <a:t>pharmacopeial</a:t>
            </a:r>
            <a:r>
              <a:rPr lang="en-US" sz="2000" dirty="0"/>
              <a:t> standards. And in case of the standards which have not been specified by any of the options given above, then the device shall conform to the validated manufacturer’s standards.</a:t>
            </a:r>
          </a:p>
        </p:txBody>
      </p:sp>
    </p:spTree>
    <p:extLst>
      <p:ext uri="{BB962C8B-B14F-4D97-AF65-F5344CB8AC3E}">
        <p14:creationId xmlns:p14="http://schemas.microsoft.com/office/powerpoint/2010/main" val="32328844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US" sz="3200" dirty="0">
                <a:solidFill>
                  <a:srgbClr val="FF0000"/>
                </a:solidFill>
              </a:rPr>
              <a:t>Organizations Contributing to Biomedical Equipment Testing and Calibration</a:t>
            </a:r>
          </a:p>
        </p:txBody>
      </p:sp>
      <p:sp>
        <p:nvSpPr>
          <p:cNvPr id="3" name="Content Placeholder 2"/>
          <p:cNvSpPr>
            <a:spLocks noGrp="1"/>
          </p:cNvSpPr>
          <p:nvPr>
            <p:ph idx="1"/>
          </p:nvPr>
        </p:nvSpPr>
        <p:spPr/>
        <p:txBody>
          <a:bodyPr>
            <a:normAutofit/>
          </a:bodyPr>
          <a:lstStyle/>
          <a:p>
            <a:pPr algn="just"/>
            <a:r>
              <a:rPr lang="en-US" sz="2000" dirty="0"/>
              <a:t>In India, medical device regulations (National Medical Device Policy, 2023 and New Drugs, Medical Devices and Cosmetics Bill, 2022) emphasize on the need for quality control and periodic calibration assessments of medical equipment in order to reduce errors associated with these </a:t>
            </a:r>
            <a:r>
              <a:rPr lang="en-US" sz="2000" dirty="0" smtClean="0"/>
              <a:t>devices</a:t>
            </a:r>
          </a:p>
          <a:p>
            <a:pPr marL="0" indent="0" algn="just">
              <a:buNone/>
            </a:pPr>
            <a:endParaRPr lang="en-US" sz="2000" dirty="0"/>
          </a:p>
          <a:p>
            <a:pPr marL="0" indent="0" algn="just">
              <a:buNone/>
            </a:pPr>
            <a:endParaRPr lang="en-US" sz="2000" dirty="0" smtClean="0"/>
          </a:p>
        </p:txBody>
      </p:sp>
    </p:spTree>
    <p:extLst>
      <p:ext uri="{BB962C8B-B14F-4D97-AF65-F5344CB8AC3E}">
        <p14:creationId xmlns:p14="http://schemas.microsoft.com/office/powerpoint/2010/main" val="9938973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79549"/>
            <a:ext cx="10515600" cy="1111139"/>
          </a:xfrm>
        </p:spPr>
        <p:txBody>
          <a:bodyPr>
            <a:normAutofit fontScale="90000"/>
          </a:bodyPr>
          <a:lstStyle/>
          <a:p>
            <a:pPr algn="just"/>
            <a:r>
              <a:rPr lang="en-US" sz="3600" dirty="0">
                <a:solidFill>
                  <a:srgbClr val="FF0000"/>
                </a:solidFill>
              </a:rPr>
              <a:t>CSIR-NPL (Council of Scientific and Industrial Research – National Physical Laboratory, www.nplindia.org ) </a:t>
            </a:r>
            <a:r>
              <a:rPr lang="en-US" dirty="0">
                <a:solidFill>
                  <a:srgbClr val="00B050"/>
                </a:solidFill>
              </a:rPr>
              <a:t/>
            </a:r>
            <a:br>
              <a:rPr lang="en-US" dirty="0">
                <a:solidFill>
                  <a:srgbClr val="00B050"/>
                </a:solidFill>
              </a:rPr>
            </a:br>
            <a:endParaRPr lang="en-US" dirty="0"/>
          </a:p>
        </p:txBody>
      </p:sp>
      <p:sp>
        <p:nvSpPr>
          <p:cNvPr id="3" name="Content Placeholder 2"/>
          <p:cNvSpPr>
            <a:spLocks noGrp="1"/>
          </p:cNvSpPr>
          <p:nvPr>
            <p:ph idx="1"/>
          </p:nvPr>
        </p:nvSpPr>
        <p:spPr/>
        <p:txBody>
          <a:bodyPr>
            <a:normAutofit/>
          </a:bodyPr>
          <a:lstStyle/>
          <a:p>
            <a:pPr algn="just"/>
            <a:r>
              <a:rPr lang="en-US" sz="2000" dirty="0"/>
              <a:t>CSIR-NPL is mandated to be India’s “National Metrology Institute” by the act of Parliament (The Gazette of India) and is custodian of “National Standards of Measurements.” CSIR-NPL is responsible for the realization, establishment, up-gradation, maintenance and dissemination of standards at par to international level, providing metrological traceability across the country</a:t>
            </a:r>
          </a:p>
          <a:p>
            <a:pPr algn="just"/>
            <a:r>
              <a:rPr lang="en-US" sz="2000" dirty="0"/>
              <a:t>The CSIR-NPL has following facilities for testing/calibration of medical device, medical device simulator/</a:t>
            </a:r>
            <a:r>
              <a:rPr lang="en-US" sz="2000" dirty="0" err="1"/>
              <a:t>analyser</a:t>
            </a:r>
            <a:r>
              <a:rPr lang="en-US" sz="2000" dirty="0"/>
              <a:t> : Defibrillator &amp; Defibrillator </a:t>
            </a:r>
            <a:r>
              <a:rPr lang="en-US" sz="2000" dirty="0" err="1"/>
              <a:t>Analyser</a:t>
            </a:r>
            <a:r>
              <a:rPr lang="en-US" sz="2000" dirty="0"/>
              <a:t> calibration, </a:t>
            </a:r>
            <a:r>
              <a:rPr lang="fr-FR" sz="2000" dirty="0"/>
              <a:t>Infusion </a:t>
            </a:r>
            <a:r>
              <a:rPr lang="fr-FR" sz="2000" dirty="0" err="1"/>
              <a:t>Device</a:t>
            </a:r>
            <a:r>
              <a:rPr lang="fr-FR" sz="2000" dirty="0"/>
              <a:t> &amp; Infusion </a:t>
            </a:r>
            <a:r>
              <a:rPr lang="fr-FR" sz="2000" dirty="0" err="1"/>
              <a:t>Device</a:t>
            </a:r>
            <a:r>
              <a:rPr lang="fr-FR" sz="2000" dirty="0"/>
              <a:t> Analyser, </a:t>
            </a:r>
            <a:r>
              <a:rPr lang="en-US" sz="2000" dirty="0"/>
              <a:t>Non-Invasive Blood Pressure (NIBP) devices calibration/testing system, Clinical Thermometer testing/calibration facility, ECG Simulator calibration facility. </a:t>
            </a:r>
          </a:p>
          <a:p>
            <a:endParaRPr lang="en-US" dirty="0"/>
          </a:p>
        </p:txBody>
      </p:sp>
    </p:spTree>
    <p:extLst>
      <p:ext uri="{BB962C8B-B14F-4D97-AF65-F5344CB8AC3E}">
        <p14:creationId xmlns:p14="http://schemas.microsoft.com/office/powerpoint/2010/main" val="7211011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US" sz="3200" dirty="0">
                <a:solidFill>
                  <a:srgbClr val="FF0000"/>
                </a:solidFill>
              </a:rPr>
              <a:t>National Accreditation Board for Testing and Calibration Laboratories (NABL)</a:t>
            </a:r>
          </a:p>
        </p:txBody>
      </p:sp>
      <p:sp>
        <p:nvSpPr>
          <p:cNvPr id="3" name="Content Placeholder 2"/>
          <p:cNvSpPr>
            <a:spLocks noGrp="1"/>
          </p:cNvSpPr>
          <p:nvPr>
            <p:ph idx="1"/>
          </p:nvPr>
        </p:nvSpPr>
        <p:spPr/>
        <p:txBody>
          <a:bodyPr>
            <a:normAutofit/>
          </a:bodyPr>
          <a:lstStyle/>
          <a:p>
            <a:pPr algn="just"/>
            <a:r>
              <a:rPr lang="en-US" sz="2000" dirty="0"/>
              <a:t>NABL is an accreditation body, with its accreditation system established in accordance with ISO/ IEC 17011. It undertakes the assessment and accreditation of testing (including medical), </a:t>
            </a:r>
            <a:r>
              <a:rPr lang="en-US" sz="2000" dirty="0" smtClean="0"/>
              <a:t>calibration</a:t>
            </a:r>
            <a:r>
              <a:rPr lang="en-US" sz="2000" dirty="0"/>
              <a:t>, proficiency testing provider and reference material producer in India </a:t>
            </a:r>
            <a:r>
              <a:rPr lang="en-US" sz="2000" dirty="0" smtClean="0"/>
              <a:t>and </a:t>
            </a:r>
            <a:r>
              <a:rPr lang="en-US" sz="2000" dirty="0"/>
              <a:t>abroad</a:t>
            </a:r>
            <a:r>
              <a:rPr lang="en-US" sz="2000" dirty="0" smtClean="0"/>
              <a:t>.</a:t>
            </a:r>
          </a:p>
          <a:p>
            <a:pPr algn="just"/>
            <a:r>
              <a:rPr lang="en-US" sz="2000" dirty="0"/>
              <a:t>NABL offers voluntary accreditation services to calibration laboratories in accordance with ISO/IEC 17025. The scope of NABL accreditation services for calibration laboratory encompass multiple disciplines, including Mechanical, Electro-technical, Fluid Flow, Thermal, Optical, Radiological and Medical Devices</a:t>
            </a:r>
            <a:r>
              <a:rPr lang="en-US" sz="2000" dirty="0" smtClean="0"/>
              <a:t>.</a:t>
            </a:r>
          </a:p>
          <a:p>
            <a:pPr algn="just"/>
            <a:r>
              <a:rPr lang="en-US" sz="2000" dirty="0"/>
              <a:t>NABL provide accreditation to calibration laboratories that adheres to stringent quality and calibration standards and procedure</a:t>
            </a:r>
            <a:r>
              <a:rPr lang="en-US" sz="2000" dirty="0" smtClean="0"/>
              <a:t>.</a:t>
            </a:r>
          </a:p>
          <a:p>
            <a:pPr algn="just"/>
            <a:r>
              <a:rPr lang="en-US" sz="2000" dirty="0"/>
              <a:t>NABL provide accreditation to a large number of laboratories while ensuring metrological traceability to SI units.</a:t>
            </a:r>
          </a:p>
        </p:txBody>
      </p:sp>
    </p:spTree>
    <p:extLst>
      <p:ext uri="{BB962C8B-B14F-4D97-AF65-F5344CB8AC3E}">
        <p14:creationId xmlns:p14="http://schemas.microsoft.com/office/powerpoint/2010/main" val="30104692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US" sz="3200" dirty="0">
                <a:solidFill>
                  <a:srgbClr val="FF0000"/>
                </a:solidFill>
              </a:rPr>
              <a:t>Standardization of Testing and Quality Certification (STQC) Directorate</a:t>
            </a:r>
          </a:p>
        </p:txBody>
      </p:sp>
      <p:sp>
        <p:nvSpPr>
          <p:cNvPr id="3" name="Content Placeholder 2"/>
          <p:cNvSpPr>
            <a:spLocks noGrp="1"/>
          </p:cNvSpPr>
          <p:nvPr>
            <p:ph idx="1"/>
          </p:nvPr>
        </p:nvSpPr>
        <p:spPr/>
        <p:txBody>
          <a:bodyPr>
            <a:normAutofit/>
          </a:bodyPr>
          <a:lstStyle/>
          <a:p>
            <a:pPr algn="just"/>
            <a:r>
              <a:rPr lang="en-US" sz="2000" dirty="0" smtClean="0"/>
              <a:t>Standardization </a:t>
            </a:r>
            <a:r>
              <a:rPr lang="en-US" sz="2000" dirty="0"/>
              <a:t>Testing and Quality Certification (STQC) Directorate is an attached office of the Ministry of Electronics and Information Technology, Government of India, provides quality assurance services in the area of Electronics and IT through countrywide network of laboratories and centers. </a:t>
            </a:r>
            <a:endParaRPr lang="en-US" sz="2000" dirty="0" smtClean="0"/>
          </a:p>
          <a:p>
            <a:pPr algn="just"/>
            <a:r>
              <a:rPr lang="en-US" sz="2000" dirty="0"/>
              <a:t>STQC offers calibration services to industry and organizations in the domains: Electro Technical Calibration, Non-Electrical Calibration, High Precision Calibration, Onsite Calibration, and Medical Equipment Calibration</a:t>
            </a:r>
            <a:r>
              <a:rPr lang="en-US" sz="2000" dirty="0" smtClean="0"/>
              <a:t>.</a:t>
            </a:r>
          </a:p>
          <a:p>
            <a:pPr algn="just"/>
            <a:r>
              <a:rPr lang="en-US" sz="2000" dirty="0"/>
              <a:t>There are 4 regional laboratories, 10 state level laboratories and 2 high precision calibration </a:t>
            </a:r>
            <a:r>
              <a:rPr lang="en-US" sz="2000" dirty="0" err="1"/>
              <a:t>centres</a:t>
            </a:r>
            <a:r>
              <a:rPr lang="en-US" sz="2000" dirty="0"/>
              <a:t> at Delhi and </a:t>
            </a:r>
            <a:r>
              <a:rPr lang="en-US" sz="2000" dirty="0" err="1"/>
              <a:t>Bangaluru</a:t>
            </a:r>
            <a:r>
              <a:rPr lang="en-US" sz="2000" dirty="0"/>
              <a:t>. The STQC laboratories are equipped with the state-of-the-art calibrating facilities</a:t>
            </a:r>
            <a:r>
              <a:rPr lang="en-US" sz="2000" dirty="0" smtClean="0"/>
              <a:t>.</a:t>
            </a:r>
          </a:p>
          <a:p>
            <a:pPr algn="just"/>
            <a:r>
              <a:rPr lang="en-US" sz="2000" dirty="0"/>
              <a:t>Medical equipment calibration services are provided by STQC laboratories at ERTL (North) Delhi and ERTL (South) Thiruvananthapuram. https://www.stqc.gov.in/labs-centres </a:t>
            </a:r>
          </a:p>
        </p:txBody>
      </p:sp>
    </p:spTree>
    <p:extLst>
      <p:ext uri="{BB962C8B-B14F-4D97-AF65-F5344CB8AC3E}">
        <p14:creationId xmlns:p14="http://schemas.microsoft.com/office/powerpoint/2010/main" val="36565232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FF0000"/>
                </a:solidFill>
              </a:rPr>
              <a:t>Documentation of Calibration Results</a:t>
            </a:r>
          </a:p>
        </p:txBody>
      </p:sp>
      <p:sp>
        <p:nvSpPr>
          <p:cNvPr id="3" name="Content Placeholder 2"/>
          <p:cNvSpPr>
            <a:spLocks noGrp="1"/>
          </p:cNvSpPr>
          <p:nvPr>
            <p:ph idx="1"/>
          </p:nvPr>
        </p:nvSpPr>
        <p:spPr/>
        <p:txBody>
          <a:bodyPr>
            <a:normAutofit/>
          </a:bodyPr>
          <a:lstStyle/>
          <a:p>
            <a:pPr algn="just"/>
            <a:r>
              <a:rPr lang="en-US" sz="2000" dirty="0"/>
              <a:t>Information obtained through calibration can be conveyed through a statement, calibration function, calibration diagram, calibration curve, or a calibration table. In some cases, it may consist of an additive or multiplicative correction of the indication with associated measurement uncertainty. </a:t>
            </a:r>
            <a:endParaRPr lang="en-US" sz="2000" dirty="0" smtClean="0"/>
          </a:p>
          <a:p>
            <a:pPr algn="just"/>
            <a:r>
              <a:rPr lang="en-US" sz="2000" dirty="0"/>
              <a:t>Calibration Diagram: graphical expression of the relation between indication and corresponding measurement result. This concept pertains to a calibration when the instrumental measurement uncertainty is large in comparison with the measurement uncertainties associated with the quantity values of measurement standards (IEC/ISO Guide99, Definition 4.30</a:t>
            </a:r>
            <a:r>
              <a:rPr lang="en-US" sz="2000" dirty="0" smtClean="0"/>
              <a:t>).</a:t>
            </a:r>
          </a:p>
          <a:p>
            <a:pPr algn="just"/>
            <a:r>
              <a:rPr lang="en-US" sz="2000" dirty="0"/>
              <a:t>Calibration Curve: expression of the relation between indication and corresponding measured quantity value. A calibration curve expresses a one-to-one relation that does not supply a measurement result as it bears no information about the measurement uncertainty (IEC/ISO Guide99, Definition 4.31).</a:t>
            </a:r>
          </a:p>
        </p:txBody>
      </p:sp>
    </p:spTree>
    <p:extLst>
      <p:ext uri="{BB962C8B-B14F-4D97-AF65-F5344CB8AC3E}">
        <p14:creationId xmlns:p14="http://schemas.microsoft.com/office/powerpoint/2010/main" val="37585804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F0000"/>
                </a:solidFill>
              </a:rPr>
              <a:t>Introduction:</a:t>
            </a:r>
            <a:endParaRPr lang="en-US" dirty="0">
              <a:solidFill>
                <a:srgbClr val="FF0000"/>
              </a:solidFill>
            </a:endParaRPr>
          </a:p>
        </p:txBody>
      </p:sp>
      <p:sp>
        <p:nvSpPr>
          <p:cNvPr id="3" name="Content Placeholder 2"/>
          <p:cNvSpPr>
            <a:spLocks noGrp="1"/>
          </p:cNvSpPr>
          <p:nvPr>
            <p:ph idx="1"/>
          </p:nvPr>
        </p:nvSpPr>
        <p:spPr/>
        <p:txBody>
          <a:bodyPr>
            <a:normAutofit/>
          </a:bodyPr>
          <a:lstStyle/>
          <a:p>
            <a:pPr algn="just"/>
            <a:r>
              <a:rPr lang="en-US" sz="2000" dirty="0" smtClean="0"/>
              <a:t>Modern day hospital with the advancement of technology, provides an advantage in that, it enhances the speed and accuracy of diagnosis, and efficacy of therapeutic procedures.</a:t>
            </a:r>
          </a:p>
          <a:p>
            <a:pPr algn="just"/>
            <a:r>
              <a:rPr lang="en-US" sz="2000" dirty="0" smtClean="0"/>
              <a:t>These benefits can be availed by patients only, if the medical devices are operationally reliable, is properly calibrated for precise and accurate functioning as well as free from hazards. </a:t>
            </a:r>
          </a:p>
          <a:p>
            <a:pPr algn="just"/>
            <a:r>
              <a:rPr lang="en-US" sz="2000" dirty="0" smtClean="0"/>
              <a:t>Instances of babies being roasted alive due to incubator burns</a:t>
            </a:r>
            <a:r>
              <a:rPr lang="en-US" sz="2000" dirty="0"/>
              <a:t>, or hip implants causing blood </a:t>
            </a:r>
            <a:r>
              <a:rPr lang="en-US" sz="2000" dirty="0" smtClean="0"/>
              <a:t>poisoning, or burns due to faulty functioning of electric cautery, or short wave diathermy, or death of a patient due to malfunctioning ventilator are not unknown. </a:t>
            </a:r>
          </a:p>
          <a:p>
            <a:pPr algn="just"/>
            <a:r>
              <a:rPr lang="en-US" sz="2000" dirty="0" smtClean="0"/>
              <a:t>The medical devices if not properly functioning or not properly operated, can do a lot of damage and become a serious safety hazard for the patients. </a:t>
            </a:r>
          </a:p>
          <a:p>
            <a:pPr algn="just"/>
            <a:r>
              <a:rPr lang="en-US" sz="2000" dirty="0" smtClean="0"/>
              <a:t>It is therefore responsibility of the healthcare providers to ensure fault free functioning and full operational reliability of the medical devices in use</a:t>
            </a:r>
            <a:endParaRPr lang="en-US" sz="2000" dirty="0"/>
          </a:p>
        </p:txBody>
      </p:sp>
    </p:spTree>
    <p:extLst>
      <p:ext uri="{BB962C8B-B14F-4D97-AF65-F5344CB8AC3E}">
        <p14:creationId xmlns:p14="http://schemas.microsoft.com/office/powerpoint/2010/main" val="177550317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FF0000"/>
                </a:solidFill>
              </a:rPr>
              <a:t>Calibration Interval</a:t>
            </a:r>
          </a:p>
        </p:txBody>
      </p:sp>
      <p:sp>
        <p:nvSpPr>
          <p:cNvPr id="3" name="Content Placeholder 2"/>
          <p:cNvSpPr>
            <a:spLocks noGrp="1"/>
          </p:cNvSpPr>
          <p:nvPr>
            <p:ph idx="1"/>
          </p:nvPr>
        </p:nvSpPr>
        <p:spPr/>
        <p:txBody>
          <a:bodyPr>
            <a:normAutofit/>
          </a:bodyPr>
          <a:lstStyle/>
          <a:p>
            <a:pPr algn="just"/>
            <a:r>
              <a:rPr lang="en-US" sz="2000" dirty="0"/>
              <a:t>A calibration interval is the predefined period between two consecutive scheduled calibrations. The primary purpose is to ensure that the instrument continues to provide accurate and reliable measurements, in accordance with the reference standards or manufacturer’s specifications. </a:t>
            </a:r>
            <a:endParaRPr lang="en-US" sz="2000" dirty="0" smtClean="0"/>
          </a:p>
          <a:p>
            <a:pPr algn="just"/>
            <a:r>
              <a:rPr lang="en-US" sz="2000" dirty="0"/>
              <a:t>The frequency of calibration may vary depending on factors such as instrument type, manufacturer recommendations, instrument usage, criticality of use, environmental conditions, required accuracy and precision, maximum permissible errors, stability of the equipment and regulatory requirements etc</a:t>
            </a:r>
            <a:r>
              <a:rPr lang="en-US" sz="2000" dirty="0" smtClean="0"/>
              <a:t>.</a:t>
            </a:r>
          </a:p>
          <a:p>
            <a:pPr algn="just"/>
            <a:r>
              <a:rPr lang="en-US" sz="2000" dirty="0"/>
              <a:t>It is recommended that healthcare facilities consult with equipment manufacturers, regulatory bodies, and local experts to establish appropriate calibration schedules for their specific biomedical equipment and circumstances</a:t>
            </a:r>
            <a:r>
              <a:rPr lang="en-US" sz="2000" dirty="0" smtClean="0"/>
              <a:t>.</a:t>
            </a:r>
          </a:p>
          <a:p>
            <a:pPr algn="just"/>
            <a:r>
              <a:rPr lang="en-US" sz="2000" dirty="0"/>
              <a:t>Biomedical Equipment at various healthcare facilities (as per IPHS 2022) has been classified according to the calibration requirements, relevant standards, and the reference equipment necessary for calibration along with their suggestive calibration schedule are annexed.</a:t>
            </a:r>
          </a:p>
        </p:txBody>
      </p:sp>
    </p:spTree>
    <p:extLst>
      <p:ext uri="{BB962C8B-B14F-4D97-AF65-F5344CB8AC3E}">
        <p14:creationId xmlns:p14="http://schemas.microsoft.com/office/powerpoint/2010/main" val="34827320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FF0000"/>
                </a:solidFill>
              </a:rPr>
              <a:t>Equipment maintenance</a:t>
            </a:r>
            <a:endParaRPr lang="en-US" sz="3200" dirty="0">
              <a:solidFill>
                <a:srgbClr val="FF0000"/>
              </a:solidFill>
            </a:endParaRPr>
          </a:p>
        </p:txBody>
      </p:sp>
      <p:sp>
        <p:nvSpPr>
          <p:cNvPr id="3" name="Content Placeholder 2"/>
          <p:cNvSpPr>
            <a:spLocks noGrp="1"/>
          </p:cNvSpPr>
          <p:nvPr>
            <p:ph idx="1"/>
          </p:nvPr>
        </p:nvSpPr>
        <p:spPr/>
        <p:txBody>
          <a:bodyPr>
            <a:normAutofit/>
          </a:bodyPr>
          <a:lstStyle/>
          <a:p>
            <a:pPr algn="just"/>
            <a:r>
              <a:rPr lang="en-US" sz="2000" dirty="0" smtClean="0">
                <a:solidFill>
                  <a:srgbClr val="002060"/>
                </a:solidFill>
              </a:rPr>
              <a:t>BIS (1994) has defined the equipment maintenance as “the combination of all technical and administrative actions, including supervision, actions, intended to retain an item in, or restore it, to a state in which it can perform a required function”.</a:t>
            </a:r>
          </a:p>
          <a:p>
            <a:pPr algn="just"/>
            <a:r>
              <a:rPr lang="en-US" sz="2000" dirty="0" smtClean="0">
                <a:solidFill>
                  <a:srgbClr val="002060"/>
                </a:solidFill>
              </a:rPr>
              <a:t>Maintenance is an action or combination of actions carried out to retain equipment in or restore it to an acceptable condition.</a:t>
            </a:r>
          </a:p>
          <a:p>
            <a:pPr algn="just"/>
            <a:r>
              <a:rPr lang="en-US" sz="2000" dirty="0" smtClean="0">
                <a:solidFill>
                  <a:srgbClr val="002060"/>
                </a:solidFill>
              </a:rPr>
              <a:t>The maintenance program in fact starts from the planning of the equipment and carries value till the equipment is disposed.</a:t>
            </a:r>
            <a:endParaRPr lang="en-US" sz="2000" dirty="0">
              <a:solidFill>
                <a:srgbClr val="002060"/>
              </a:solidFill>
            </a:endParaRPr>
          </a:p>
        </p:txBody>
      </p:sp>
    </p:spTree>
    <p:extLst>
      <p:ext uri="{BB962C8B-B14F-4D97-AF65-F5344CB8AC3E}">
        <p14:creationId xmlns:p14="http://schemas.microsoft.com/office/powerpoint/2010/main" val="55760777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FF0000"/>
                </a:solidFill>
              </a:rPr>
              <a:t>Maintenance Policy</a:t>
            </a:r>
            <a:endParaRPr lang="en-US" sz="3200" dirty="0">
              <a:solidFill>
                <a:srgbClr val="FF0000"/>
              </a:solidFill>
            </a:endParaRPr>
          </a:p>
        </p:txBody>
      </p:sp>
      <p:sp>
        <p:nvSpPr>
          <p:cNvPr id="3" name="Content Placeholder 2"/>
          <p:cNvSpPr>
            <a:spLocks noGrp="1"/>
          </p:cNvSpPr>
          <p:nvPr>
            <p:ph idx="1"/>
          </p:nvPr>
        </p:nvSpPr>
        <p:spPr/>
        <p:txBody>
          <a:bodyPr>
            <a:normAutofit/>
          </a:bodyPr>
          <a:lstStyle/>
          <a:p>
            <a:pPr algn="just"/>
            <a:r>
              <a:rPr lang="en-US" sz="2000" dirty="0" smtClean="0">
                <a:solidFill>
                  <a:srgbClr val="002060"/>
                </a:solidFill>
              </a:rPr>
              <a:t>Each hospital should develop the maintenance policy</a:t>
            </a:r>
          </a:p>
          <a:p>
            <a:pPr algn="just"/>
            <a:r>
              <a:rPr lang="en-US" sz="2000" dirty="0" smtClean="0">
                <a:solidFill>
                  <a:srgbClr val="002060"/>
                </a:solidFill>
              </a:rPr>
              <a:t>The basic concept of the maintenance policy is to support the life and health of patient while keeping the reliability and safety of the equipment</a:t>
            </a:r>
            <a:endParaRPr lang="en-US" sz="2000" dirty="0">
              <a:solidFill>
                <a:srgbClr val="002060"/>
              </a:solidFill>
            </a:endParaRPr>
          </a:p>
        </p:txBody>
      </p:sp>
    </p:spTree>
    <p:extLst>
      <p:ext uri="{BB962C8B-B14F-4D97-AF65-F5344CB8AC3E}">
        <p14:creationId xmlns:p14="http://schemas.microsoft.com/office/powerpoint/2010/main" val="15233255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FF0000"/>
                </a:solidFill>
              </a:rPr>
              <a:t>Objectives of maintenance program</a:t>
            </a:r>
            <a:endParaRPr lang="en-US" sz="3200" dirty="0">
              <a:solidFill>
                <a:srgbClr val="FF0000"/>
              </a:solidFill>
            </a:endParaRPr>
          </a:p>
        </p:txBody>
      </p:sp>
      <p:sp>
        <p:nvSpPr>
          <p:cNvPr id="3" name="Content Placeholder 2"/>
          <p:cNvSpPr>
            <a:spLocks noGrp="1"/>
          </p:cNvSpPr>
          <p:nvPr>
            <p:ph idx="1"/>
          </p:nvPr>
        </p:nvSpPr>
        <p:spPr/>
        <p:txBody>
          <a:bodyPr>
            <a:normAutofit/>
          </a:bodyPr>
          <a:lstStyle/>
          <a:p>
            <a:pPr algn="just"/>
            <a:r>
              <a:rPr lang="en-US" sz="2000" dirty="0" smtClean="0">
                <a:solidFill>
                  <a:srgbClr val="002060"/>
                </a:solidFill>
              </a:rPr>
              <a:t>Uninterrupted operation or services in a hospital</a:t>
            </a:r>
          </a:p>
          <a:p>
            <a:pPr algn="just"/>
            <a:r>
              <a:rPr lang="en-US" sz="2000" dirty="0" smtClean="0">
                <a:solidFill>
                  <a:srgbClr val="002060"/>
                </a:solidFill>
              </a:rPr>
              <a:t>Extend the useful life of assets </a:t>
            </a:r>
          </a:p>
          <a:p>
            <a:pPr algn="just"/>
            <a:r>
              <a:rPr lang="en-US" sz="2000" dirty="0" smtClean="0">
                <a:solidFill>
                  <a:srgbClr val="002060"/>
                </a:solidFill>
              </a:rPr>
              <a:t>Assure the optimum availability of installed plant &amp; equipment for production (service) and to obtain the maximum possible return on investment of these items.</a:t>
            </a:r>
          </a:p>
          <a:p>
            <a:pPr algn="just"/>
            <a:r>
              <a:rPr lang="en-US" sz="2000" dirty="0" smtClean="0">
                <a:solidFill>
                  <a:srgbClr val="002060"/>
                </a:solidFill>
              </a:rPr>
              <a:t>Ensure the operational readiness of all equipment for emergency use at all times.</a:t>
            </a:r>
          </a:p>
          <a:p>
            <a:pPr algn="just"/>
            <a:r>
              <a:rPr lang="en-US" sz="2000" dirty="0" smtClean="0">
                <a:solidFill>
                  <a:srgbClr val="002060"/>
                </a:solidFill>
              </a:rPr>
              <a:t>Ensure the safety of patients, person using &amp; operating the equipment </a:t>
            </a:r>
          </a:p>
          <a:p>
            <a:pPr algn="just"/>
            <a:r>
              <a:rPr lang="en-US" sz="2000" dirty="0" smtClean="0">
                <a:solidFill>
                  <a:srgbClr val="002060"/>
                </a:solidFill>
              </a:rPr>
              <a:t>Provide a systematic approach to work in the department.</a:t>
            </a:r>
          </a:p>
          <a:p>
            <a:pPr algn="just"/>
            <a:r>
              <a:rPr lang="en-US" sz="2000" dirty="0" smtClean="0">
                <a:solidFill>
                  <a:srgbClr val="002060"/>
                </a:solidFill>
              </a:rPr>
              <a:t>Provide a sound method of ascertaining the validity of budgetary request.</a:t>
            </a:r>
            <a:endParaRPr lang="en-US" sz="2000" dirty="0">
              <a:solidFill>
                <a:srgbClr val="002060"/>
              </a:solidFill>
            </a:endParaRPr>
          </a:p>
        </p:txBody>
      </p:sp>
    </p:spTree>
    <p:extLst>
      <p:ext uri="{BB962C8B-B14F-4D97-AF65-F5344CB8AC3E}">
        <p14:creationId xmlns:p14="http://schemas.microsoft.com/office/powerpoint/2010/main" val="181808756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FF0000"/>
                </a:solidFill>
              </a:rPr>
              <a:t>Types of maintenance program</a:t>
            </a:r>
            <a:endParaRPr lang="en-US" sz="3200" dirty="0">
              <a:solidFill>
                <a:srgbClr val="FF0000"/>
              </a:solidFill>
            </a:endParaRPr>
          </a:p>
        </p:txBody>
      </p:sp>
      <p:sp>
        <p:nvSpPr>
          <p:cNvPr id="3" name="Content Placeholder 2"/>
          <p:cNvSpPr>
            <a:spLocks noGrp="1"/>
          </p:cNvSpPr>
          <p:nvPr>
            <p:ph idx="1"/>
          </p:nvPr>
        </p:nvSpPr>
        <p:spPr/>
        <p:txBody>
          <a:bodyPr>
            <a:normAutofit lnSpcReduction="10000"/>
          </a:bodyPr>
          <a:lstStyle/>
          <a:p>
            <a:pPr algn="just"/>
            <a:r>
              <a:rPr lang="en-US" sz="2200" b="1" dirty="0" smtClean="0">
                <a:solidFill>
                  <a:srgbClr val="002060"/>
                </a:solidFill>
              </a:rPr>
              <a:t>Preventive maintenance: </a:t>
            </a:r>
            <a:r>
              <a:rPr lang="en-US" sz="2200" dirty="0" smtClean="0"/>
              <a:t>At predetermined interval/ manufacturer’s recommendation. Good quality spares/accessories s essential. Advantages: reduction in down-time ensures safety, extend life and availability during emergency</a:t>
            </a:r>
          </a:p>
          <a:p>
            <a:pPr algn="just"/>
            <a:r>
              <a:rPr lang="en-US" sz="2200" b="1" dirty="0" smtClean="0">
                <a:solidFill>
                  <a:srgbClr val="002060"/>
                </a:solidFill>
              </a:rPr>
              <a:t>Breakdown/ Corrective maintenance: </a:t>
            </a:r>
            <a:r>
              <a:rPr lang="en-US" sz="2200" dirty="0" smtClean="0"/>
              <a:t>Carried out after fault recognition. To analyze the reason for break-down/ shut down and ensure early rectification. The user should immediately contact the service engineer/ service provider and log his complaint using Toll Free number provided by service provider/ OEM for call resolution. After repair they should provide a guarantee/ warranty certificate stating that the equipment serviced by them will render trouble free service for a defined period. In case the break-down is in warranty period, it should be repaired free of cost.</a:t>
            </a:r>
          </a:p>
          <a:p>
            <a:r>
              <a:rPr lang="en-US" sz="2400" dirty="0" smtClean="0"/>
              <a:t>Predictive maintenance</a:t>
            </a:r>
          </a:p>
          <a:p>
            <a:r>
              <a:rPr lang="en-US" sz="2400" dirty="0" smtClean="0"/>
              <a:t>Total productive maintenance</a:t>
            </a:r>
          </a:p>
          <a:p>
            <a:r>
              <a:rPr lang="en-US" sz="2400" dirty="0" smtClean="0"/>
              <a:t>Other system of maintenance (Planned, running, shutdown, overhauling)</a:t>
            </a:r>
            <a:endParaRPr lang="en-US" sz="2400" dirty="0"/>
          </a:p>
        </p:txBody>
      </p:sp>
    </p:spTree>
    <p:extLst>
      <p:ext uri="{BB962C8B-B14F-4D97-AF65-F5344CB8AC3E}">
        <p14:creationId xmlns:p14="http://schemas.microsoft.com/office/powerpoint/2010/main" val="171381472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FF0000"/>
                </a:solidFill>
              </a:rPr>
              <a:t>Contractual Maintenance System</a:t>
            </a:r>
            <a:endParaRPr lang="en-US" sz="3200" dirty="0">
              <a:solidFill>
                <a:srgbClr val="FF0000"/>
              </a:solidFill>
            </a:endParaRPr>
          </a:p>
        </p:txBody>
      </p:sp>
      <p:sp>
        <p:nvSpPr>
          <p:cNvPr id="3" name="Content Placeholder 2"/>
          <p:cNvSpPr>
            <a:spLocks noGrp="1"/>
          </p:cNvSpPr>
          <p:nvPr>
            <p:ph idx="1"/>
          </p:nvPr>
        </p:nvSpPr>
        <p:spPr/>
        <p:txBody>
          <a:bodyPr>
            <a:normAutofit/>
          </a:bodyPr>
          <a:lstStyle/>
          <a:p>
            <a:pPr marL="0" indent="0" algn="just">
              <a:buNone/>
            </a:pPr>
            <a:r>
              <a:rPr lang="en-US" sz="2000" dirty="0" smtClean="0">
                <a:solidFill>
                  <a:srgbClr val="002060"/>
                </a:solidFill>
              </a:rPr>
              <a:t>Advantages:</a:t>
            </a:r>
          </a:p>
          <a:p>
            <a:pPr algn="just"/>
            <a:r>
              <a:rPr lang="en-US" sz="2000" dirty="0" smtClean="0"/>
              <a:t>There is no capital investment in equipment, tool etc.</a:t>
            </a:r>
          </a:p>
          <a:p>
            <a:pPr algn="just"/>
            <a:r>
              <a:rPr lang="en-US" sz="2000" dirty="0" smtClean="0"/>
              <a:t>Well trained specialists are hired for each job.</a:t>
            </a:r>
          </a:p>
          <a:p>
            <a:pPr algn="just"/>
            <a:r>
              <a:rPr lang="en-US" sz="2000" dirty="0" smtClean="0"/>
              <a:t>There are no in house personnel problems such as strike, etc.</a:t>
            </a:r>
          </a:p>
          <a:p>
            <a:pPr marL="0" indent="0" algn="just">
              <a:buNone/>
            </a:pPr>
            <a:r>
              <a:rPr lang="en-US" sz="2000" dirty="0" smtClean="0">
                <a:solidFill>
                  <a:srgbClr val="002060"/>
                </a:solidFill>
              </a:rPr>
              <a:t>Disadvantages:</a:t>
            </a:r>
          </a:p>
          <a:p>
            <a:pPr algn="just"/>
            <a:r>
              <a:rPr lang="en-US" sz="2000" dirty="0" smtClean="0"/>
              <a:t>It is no longer possible to control when and how each job will be completed</a:t>
            </a:r>
          </a:p>
          <a:p>
            <a:pPr algn="just"/>
            <a:r>
              <a:rPr lang="en-US" sz="2000" dirty="0" smtClean="0"/>
              <a:t>Costs are higher because the contracting firms must make a profit</a:t>
            </a:r>
          </a:p>
          <a:p>
            <a:pPr algn="just"/>
            <a:r>
              <a:rPr lang="en-US" sz="2000" dirty="0" smtClean="0"/>
              <a:t>They charge emergency cost for repair and in large countries like India they can not have an economical servicing network</a:t>
            </a:r>
          </a:p>
          <a:p>
            <a:endParaRPr lang="en-US" dirty="0"/>
          </a:p>
        </p:txBody>
      </p:sp>
    </p:spTree>
    <p:extLst>
      <p:ext uri="{BB962C8B-B14F-4D97-AF65-F5344CB8AC3E}">
        <p14:creationId xmlns:p14="http://schemas.microsoft.com/office/powerpoint/2010/main" val="291958890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84126"/>
          </a:xfrm>
        </p:spPr>
        <p:txBody>
          <a:bodyPr>
            <a:normAutofit/>
          </a:bodyPr>
          <a:lstStyle/>
          <a:p>
            <a:r>
              <a:rPr lang="en-US" sz="3200" dirty="0" smtClean="0">
                <a:solidFill>
                  <a:srgbClr val="FF0000"/>
                </a:solidFill>
              </a:rPr>
              <a:t>Equipment Management Information System</a:t>
            </a:r>
            <a:endParaRPr lang="en-US" sz="3200" dirty="0">
              <a:solidFill>
                <a:srgbClr val="FF0000"/>
              </a:solidFill>
            </a:endParaRPr>
          </a:p>
        </p:txBody>
      </p:sp>
      <p:sp>
        <p:nvSpPr>
          <p:cNvPr id="3" name="Content Placeholder 2"/>
          <p:cNvSpPr>
            <a:spLocks noGrp="1"/>
          </p:cNvSpPr>
          <p:nvPr>
            <p:ph idx="1"/>
          </p:nvPr>
        </p:nvSpPr>
        <p:spPr>
          <a:xfrm>
            <a:off x="838200" y="1452138"/>
            <a:ext cx="10515600" cy="4351338"/>
          </a:xfrm>
        </p:spPr>
        <p:txBody>
          <a:bodyPr>
            <a:normAutofit/>
          </a:bodyPr>
          <a:lstStyle/>
          <a:p>
            <a:pPr algn="just"/>
            <a:r>
              <a:rPr lang="en-US" sz="2000" dirty="0" smtClean="0"/>
              <a:t>The information system should preferably be computerized</a:t>
            </a:r>
          </a:p>
          <a:p>
            <a:pPr algn="just"/>
            <a:r>
              <a:rPr lang="en-US" sz="2000" dirty="0" smtClean="0"/>
              <a:t>The data can be identified on the basis of the history sheet of the equipment</a:t>
            </a:r>
          </a:p>
          <a:p>
            <a:pPr algn="just"/>
            <a:r>
              <a:rPr lang="en-US" sz="2000" dirty="0" smtClean="0"/>
              <a:t>This data sheet can be maintained manually also in small settings, but if maintained on a computer database like access, fox pro or readily available software of the inventory control, the results are really rewarding. </a:t>
            </a:r>
          </a:p>
          <a:p>
            <a:pPr algn="just"/>
            <a:r>
              <a:rPr lang="en-US" sz="2000" dirty="0" smtClean="0"/>
              <a:t>BIS has recommended following contents in the history-sheet of equipment which should be made available at all the time with owner:</a:t>
            </a:r>
          </a:p>
          <a:p>
            <a:pPr algn="just"/>
            <a:endParaRPr lang="en-US" sz="2400" dirty="0"/>
          </a:p>
        </p:txBody>
      </p:sp>
      <p:graphicFrame>
        <p:nvGraphicFramePr>
          <p:cNvPr id="4" name="Table 3"/>
          <p:cNvGraphicFramePr>
            <a:graphicFrameLocks noGrp="1"/>
          </p:cNvGraphicFramePr>
          <p:nvPr>
            <p:extLst>
              <p:ext uri="{D42A27DB-BD31-4B8C-83A1-F6EECF244321}">
                <p14:modId xmlns:p14="http://schemas.microsoft.com/office/powerpoint/2010/main" val="937701747"/>
              </p:ext>
            </p:extLst>
          </p:nvPr>
        </p:nvGraphicFramePr>
        <p:xfrm>
          <a:off x="1081824" y="3830718"/>
          <a:ext cx="10161434" cy="2560320"/>
        </p:xfrm>
        <a:graphic>
          <a:graphicData uri="http://schemas.openxmlformats.org/drawingml/2006/table">
            <a:tbl>
              <a:tblPr firstRow="1" bandRow="1">
                <a:tableStyleId>{5C22544A-7EE6-4342-B048-85BDC9FD1C3A}</a:tableStyleId>
              </a:tblPr>
              <a:tblGrid>
                <a:gridCol w="2076118"/>
                <a:gridCol w="1988038"/>
                <a:gridCol w="1912542"/>
                <a:gridCol w="1937709"/>
                <a:gridCol w="2247027"/>
              </a:tblGrid>
              <a:tr h="370840">
                <a:tc>
                  <a:txBody>
                    <a:bodyPr/>
                    <a:lstStyle/>
                    <a:p>
                      <a:r>
                        <a:rPr lang="en-US" sz="1800" b="0" dirty="0" smtClean="0">
                          <a:solidFill>
                            <a:srgbClr val="FF0000"/>
                          </a:solidFill>
                        </a:rPr>
                        <a:t>1. Name of the equipment</a:t>
                      </a:r>
                      <a:endParaRPr lang="en-US" sz="1800"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800" b="0" dirty="0" smtClean="0">
                          <a:solidFill>
                            <a:srgbClr val="FF0000"/>
                          </a:solidFill>
                        </a:rPr>
                        <a:t>2. Date of purchase</a:t>
                      </a:r>
                      <a:endParaRPr lang="en-US" sz="1800"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800" b="0" dirty="0" smtClean="0">
                          <a:solidFill>
                            <a:srgbClr val="FF0000"/>
                          </a:solidFill>
                        </a:rPr>
                        <a:t>3. Cost </a:t>
                      </a:r>
                      <a:endParaRPr lang="en-US" sz="1800"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800" b="0" dirty="0" smtClean="0">
                          <a:solidFill>
                            <a:srgbClr val="FF0000"/>
                          </a:solidFill>
                        </a:rPr>
                        <a:t>4. Supplier details</a:t>
                      </a:r>
                      <a:endParaRPr lang="en-US" sz="1800"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800" b="0" dirty="0" smtClean="0">
                          <a:solidFill>
                            <a:srgbClr val="FF0000"/>
                          </a:solidFill>
                        </a:rPr>
                        <a:t>5. Manufacturer details</a:t>
                      </a:r>
                      <a:endParaRPr lang="en-US" sz="1800"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r>
                        <a:rPr lang="en-US" sz="1800" b="0" dirty="0" smtClean="0">
                          <a:solidFill>
                            <a:srgbClr val="FF0000"/>
                          </a:solidFill>
                        </a:rPr>
                        <a:t>6. Date of installation</a:t>
                      </a:r>
                      <a:endParaRPr lang="en-US" sz="1800"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b="0" dirty="0" smtClean="0">
                          <a:solidFill>
                            <a:srgbClr val="FF0000"/>
                          </a:solidFill>
                        </a:rPr>
                        <a:t>7. Location</a:t>
                      </a:r>
                      <a:endParaRPr lang="en-US" sz="1800"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b="0" dirty="0" smtClean="0">
                          <a:solidFill>
                            <a:srgbClr val="FF0000"/>
                          </a:solidFill>
                        </a:rPr>
                        <a:t>8. Environmental Control</a:t>
                      </a:r>
                      <a:endParaRPr lang="en-US" sz="1800"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b="0" dirty="0" smtClean="0">
                          <a:solidFill>
                            <a:srgbClr val="FF0000"/>
                          </a:solidFill>
                        </a:rPr>
                        <a:t>9. Spare parts</a:t>
                      </a:r>
                      <a:endParaRPr lang="en-US" sz="1800"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b="0" dirty="0" smtClean="0">
                          <a:solidFill>
                            <a:srgbClr val="FF0000"/>
                          </a:solidFill>
                        </a:rPr>
                        <a:t>10. Manual</a:t>
                      </a:r>
                      <a:endParaRPr lang="en-US" sz="1800"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sz="1800" b="0" dirty="0" smtClean="0">
                          <a:solidFill>
                            <a:srgbClr val="FF0000"/>
                          </a:solidFill>
                        </a:rPr>
                        <a:t>11. After sale service</a:t>
                      </a:r>
                      <a:endParaRPr lang="en-US" sz="1800"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b="0" dirty="0" smtClean="0">
                          <a:solidFill>
                            <a:srgbClr val="FF0000"/>
                          </a:solidFill>
                        </a:rPr>
                        <a:t>12. Warranty</a:t>
                      </a:r>
                      <a:endParaRPr lang="en-US" sz="1800"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b="0" dirty="0" smtClean="0">
                          <a:solidFill>
                            <a:srgbClr val="FF0000"/>
                          </a:solidFill>
                        </a:rPr>
                        <a:t>13. Life of equipment</a:t>
                      </a:r>
                      <a:endParaRPr lang="en-US" sz="1800"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b="0" dirty="0" smtClean="0">
                          <a:solidFill>
                            <a:srgbClr val="FF0000"/>
                          </a:solidFill>
                        </a:rPr>
                        <a:t>14. Depreciation</a:t>
                      </a:r>
                      <a:endParaRPr lang="en-US" sz="1800"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b="0" dirty="0" smtClean="0">
                          <a:solidFill>
                            <a:srgbClr val="FF0000"/>
                          </a:solidFill>
                        </a:rPr>
                        <a:t>15. Charges of tests</a:t>
                      </a:r>
                      <a:endParaRPr lang="en-US" sz="1800"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sz="1800" b="0" dirty="0" smtClean="0">
                          <a:solidFill>
                            <a:srgbClr val="FF0000"/>
                          </a:solidFill>
                        </a:rPr>
                        <a:t>16. Use co-efficient</a:t>
                      </a:r>
                      <a:endParaRPr lang="en-US" sz="1800"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b="0" dirty="0" smtClean="0">
                          <a:solidFill>
                            <a:srgbClr val="FF0000"/>
                          </a:solidFill>
                        </a:rPr>
                        <a:t>17. Down time/ Up time</a:t>
                      </a:r>
                      <a:endParaRPr lang="en-US" sz="1800"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b="0" dirty="0" smtClean="0">
                          <a:solidFill>
                            <a:srgbClr val="FF0000"/>
                          </a:solidFill>
                        </a:rPr>
                        <a:t>18.</a:t>
                      </a:r>
                      <a:r>
                        <a:rPr lang="en-US" sz="1800" b="0" baseline="0" dirty="0" smtClean="0">
                          <a:solidFill>
                            <a:srgbClr val="FF0000"/>
                          </a:solidFill>
                        </a:rPr>
                        <a:t> Cost of maintenance</a:t>
                      </a:r>
                      <a:endParaRPr lang="en-US" sz="1800"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b="0" dirty="0" smtClean="0">
                          <a:solidFill>
                            <a:srgbClr val="FF0000"/>
                          </a:solidFill>
                        </a:rPr>
                        <a:t>19. Date of condemnation</a:t>
                      </a:r>
                      <a:endParaRPr lang="en-US" sz="1800"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b="0" dirty="0" smtClean="0">
                          <a:solidFill>
                            <a:srgbClr val="FF0000"/>
                          </a:solidFill>
                        </a:rPr>
                        <a:t>20. Date of replacement</a:t>
                      </a:r>
                      <a:endParaRPr lang="en-US" sz="1800"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67103174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06852"/>
          </a:xfrm>
        </p:spPr>
        <p:txBody>
          <a:bodyPr>
            <a:normAutofit/>
          </a:bodyPr>
          <a:lstStyle/>
          <a:p>
            <a:r>
              <a:rPr lang="en-US" sz="3200" dirty="0" smtClean="0">
                <a:solidFill>
                  <a:srgbClr val="FF0000"/>
                </a:solidFill>
              </a:rPr>
              <a:t>Decommissioning and disposal</a:t>
            </a:r>
            <a:endParaRPr lang="en-US" sz="3200" dirty="0">
              <a:solidFill>
                <a:srgbClr val="FF0000"/>
              </a:solidFill>
            </a:endParaRPr>
          </a:p>
        </p:txBody>
      </p:sp>
      <p:sp>
        <p:nvSpPr>
          <p:cNvPr id="3" name="Content Placeholder 2"/>
          <p:cNvSpPr>
            <a:spLocks noGrp="1"/>
          </p:cNvSpPr>
          <p:nvPr>
            <p:ph idx="1"/>
          </p:nvPr>
        </p:nvSpPr>
        <p:spPr>
          <a:xfrm>
            <a:off x="839273" y="1171978"/>
            <a:ext cx="10515600" cy="5017863"/>
          </a:xfrm>
        </p:spPr>
        <p:txBody>
          <a:bodyPr/>
          <a:lstStyle/>
          <a:p>
            <a:pPr marL="0" indent="0">
              <a:buNone/>
            </a:pPr>
            <a:r>
              <a:rPr lang="en-US" sz="2400" dirty="0" smtClean="0">
                <a:solidFill>
                  <a:srgbClr val="002060"/>
                </a:solidFill>
              </a:rPr>
              <a:t>Equipment condemnation and disposal</a:t>
            </a:r>
          </a:p>
          <a:p>
            <a:pPr marL="0" indent="0">
              <a:buNone/>
            </a:pPr>
            <a:endParaRPr lang="en-US" dirty="0" smtClean="0"/>
          </a:p>
          <a:p>
            <a:endParaRPr lang="en-US" dirty="0" smtClean="0"/>
          </a:p>
          <a:p>
            <a:pPr marL="0" indent="0">
              <a:buNone/>
            </a:pPr>
            <a:endParaRPr lang="en-US" sz="2400" dirty="0"/>
          </a:p>
        </p:txBody>
      </p:sp>
      <p:graphicFrame>
        <p:nvGraphicFramePr>
          <p:cNvPr id="4" name="Table 3"/>
          <p:cNvGraphicFramePr>
            <a:graphicFrameLocks noGrp="1"/>
          </p:cNvGraphicFramePr>
          <p:nvPr>
            <p:extLst>
              <p:ext uri="{D42A27DB-BD31-4B8C-83A1-F6EECF244321}">
                <p14:modId xmlns:p14="http://schemas.microsoft.com/office/powerpoint/2010/main" val="717485485"/>
              </p:ext>
            </p:extLst>
          </p:nvPr>
        </p:nvGraphicFramePr>
        <p:xfrm>
          <a:off x="963426" y="1647525"/>
          <a:ext cx="8128000" cy="4719320"/>
        </p:xfrm>
        <a:graphic>
          <a:graphicData uri="http://schemas.openxmlformats.org/drawingml/2006/table">
            <a:tbl>
              <a:tblPr firstRow="1" bandRow="1">
                <a:tableStyleId>{5C22544A-7EE6-4342-B048-85BDC9FD1C3A}</a:tableStyleId>
              </a:tblPr>
              <a:tblGrid>
                <a:gridCol w="4064000"/>
                <a:gridCol w="4064000"/>
              </a:tblGrid>
              <a:tr h="370840">
                <a:tc gridSpan="2">
                  <a:txBody>
                    <a:bodyPr/>
                    <a:lstStyle/>
                    <a:p>
                      <a:pPr marL="0" indent="0">
                        <a:buNone/>
                      </a:pPr>
                      <a:r>
                        <a:rPr lang="en-US" sz="1800" b="0" dirty="0" smtClean="0">
                          <a:solidFill>
                            <a:schemeClr val="tx1"/>
                          </a:solidFill>
                        </a:rPr>
                        <a:t>Assessment of life of the equipment can be done on the following basis: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370840">
                <a:tc>
                  <a:txBody>
                    <a:bodyPr/>
                    <a:lstStyle/>
                    <a:p>
                      <a:pPr algn="just"/>
                      <a:r>
                        <a:rPr lang="en-US" b="0" dirty="0" smtClean="0">
                          <a:solidFill>
                            <a:srgbClr val="FF0000"/>
                          </a:solidFill>
                        </a:rPr>
                        <a:t>1. Built up structure &amp;</a:t>
                      </a:r>
                      <a:r>
                        <a:rPr lang="en-US" b="0" baseline="0" dirty="0" smtClean="0">
                          <a:solidFill>
                            <a:srgbClr val="FF0000"/>
                          </a:solidFill>
                        </a:rPr>
                        <a:t> technology</a:t>
                      </a:r>
                      <a:endParaRPr lang="en-US"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b="0" dirty="0" smtClean="0">
                          <a:solidFill>
                            <a:srgbClr val="FF0000"/>
                          </a:solidFill>
                        </a:rPr>
                        <a:t>5. Handling of the equipment</a:t>
                      </a:r>
                      <a:endParaRPr lang="en-US"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just"/>
                      <a:r>
                        <a:rPr lang="en-US" b="0" dirty="0" smtClean="0">
                          <a:solidFill>
                            <a:srgbClr val="FF0000"/>
                          </a:solidFill>
                        </a:rPr>
                        <a:t>2. Number</a:t>
                      </a:r>
                      <a:r>
                        <a:rPr lang="en-US" b="0" baseline="0" dirty="0" smtClean="0">
                          <a:solidFill>
                            <a:srgbClr val="FF0000"/>
                          </a:solidFill>
                        </a:rPr>
                        <a:t> of years</a:t>
                      </a:r>
                      <a:endParaRPr lang="en-US"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b="0" dirty="0" smtClean="0">
                          <a:solidFill>
                            <a:srgbClr val="FF0000"/>
                          </a:solidFill>
                        </a:rPr>
                        <a:t>6.</a:t>
                      </a:r>
                      <a:r>
                        <a:rPr lang="en-US" b="0" baseline="0" dirty="0" smtClean="0">
                          <a:solidFill>
                            <a:srgbClr val="FF0000"/>
                          </a:solidFill>
                        </a:rPr>
                        <a:t> Change in the technology</a:t>
                      </a:r>
                      <a:endParaRPr lang="en-US"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just"/>
                      <a:r>
                        <a:rPr lang="en-US" b="0" dirty="0" smtClean="0">
                          <a:solidFill>
                            <a:srgbClr val="FF0000"/>
                          </a:solidFill>
                        </a:rPr>
                        <a:t>3. Maintenance &amp; repair</a:t>
                      </a:r>
                      <a:endParaRPr lang="en-US"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b="0" dirty="0" smtClean="0">
                          <a:solidFill>
                            <a:srgbClr val="FF0000"/>
                          </a:solidFill>
                        </a:rPr>
                        <a:t>7. Obsolescence of technology</a:t>
                      </a:r>
                      <a:endParaRPr lang="en-US"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just"/>
                      <a:r>
                        <a:rPr lang="en-US" b="0" dirty="0" smtClean="0">
                          <a:solidFill>
                            <a:srgbClr val="FF0000"/>
                          </a:solidFill>
                        </a:rPr>
                        <a:t>4. Availability of spare parts</a:t>
                      </a:r>
                      <a:endParaRPr lang="en-US"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n-US"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gridSpan="2">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800" dirty="0" smtClean="0"/>
                        <a:t>Minimum criteria as recommended by BIS for condemnation and disposal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just"/>
                      <a:endParaRPr lang="en-US"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b="0" dirty="0" smtClean="0">
                          <a:solidFill>
                            <a:srgbClr val="FF0000"/>
                          </a:solidFill>
                        </a:rPr>
                        <a:t>1. Non-functional &amp; beyond economical repair</a:t>
                      </a:r>
                      <a:endParaRPr lang="en-US"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0" dirty="0" smtClean="0">
                          <a:solidFill>
                            <a:srgbClr val="FF0000"/>
                          </a:solidFill>
                        </a:rPr>
                        <a:t>4.</a:t>
                      </a:r>
                      <a:r>
                        <a:rPr lang="en-US" b="0" baseline="0" dirty="0" smtClean="0">
                          <a:solidFill>
                            <a:srgbClr val="FF0000"/>
                          </a:solidFill>
                        </a:rPr>
                        <a:t> Functional but hazardous</a:t>
                      </a:r>
                      <a:endParaRPr lang="en-US"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b="0" dirty="0" smtClean="0">
                          <a:solidFill>
                            <a:srgbClr val="FF0000"/>
                          </a:solidFill>
                        </a:rPr>
                        <a:t>2. Non-functional &amp; obsolete</a:t>
                      </a:r>
                      <a:endParaRPr lang="en-US"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0" dirty="0" smtClean="0">
                          <a:solidFill>
                            <a:srgbClr val="FF0000"/>
                          </a:solidFill>
                        </a:rPr>
                        <a:t>5. Functional but no longer required</a:t>
                      </a:r>
                      <a:endParaRPr lang="en-US"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b="0" dirty="0" smtClean="0">
                          <a:solidFill>
                            <a:srgbClr val="FF0000"/>
                          </a:solidFill>
                        </a:rPr>
                        <a:t>3. Functional but obsolete</a:t>
                      </a:r>
                      <a:endParaRPr lang="en-US"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gridSpan="2">
                  <a:txBody>
                    <a:bodyPr/>
                    <a:lstStyle/>
                    <a:p>
                      <a:r>
                        <a:rPr lang="en-US" b="0" dirty="0" smtClean="0">
                          <a:solidFill>
                            <a:schemeClr val="tx1"/>
                          </a:solidFill>
                        </a:rPr>
                        <a:t>Disposal</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b="0" dirty="0" smtClean="0">
                          <a:solidFill>
                            <a:srgbClr val="FF0000"/>
                          </a:solidFill>
                        </a:rPr>
                        <a:t>1.</a:t>
                      </a:r>
                      <a:r>
                        <a:rPr lang="en-US" b="0" baseline="0" dirty="0" smtClean="0">
                          <a:solidFill>
                            <a:srgbClr val="FF0000"/>
                          </a:solidFill>
                        </a:rPr>
                        <a:t> By auction</a:t>
                      </a:r>
                      <a:endParaRPr lang="en-US"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0" dirty="0" smtClean="0">
                          <a:solidFill>
                            <a:srgbClr val="FF0000"/>
                          </a:solidFill>
                        </a:rPr>
                        <a:t>3. Transfer to other hospital</a:t>
                      </a:r>
                      <a:endParaRPr lang="en-US"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b="0" dirty="0" smtClean="0">
                          <a:solidFill>
                            <a:srgbClr val="FF0000"/>
                          </a:solidFill>
                        </a:rPr>
                        <a:t>2. Buy back to firm</a:t>
                      </a:r>
                      <a:endParaRPr lang="en-US"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0" dirty="0" smtClean="0">
                          <a:solidFill>
                            <a:srgbClr val="FF0000"/>
                          </a:solidFill>
                        </a:rPr>
                        <a:t>4. Scrap</a:t>
                      </a:r>
                      <a:endParaRPr lang="en-US"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64095668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002060"/>
                </a:solidFill>
              </a:rPr>
              <a:t>Thank You</a:t>
            </a:r>
            <a:endParaRPr lang="en-US" dirty="0">
              <a:solidFill>
                <a:srgbClr val="002060"/>
              </a:solidFill>
            </a:endParaRPr>
          </a:p>
        </p:txBody>
      </p:sp>
    </p:spTree>
    <p:extLst>
      <p:ext uri="{BB962C8B-B14F-4D97-AF65-F5344CB8AC3E}">
        <p14:creationId xmlns:p14="http://schemas.microsoft.com/office/powerpoint/2010/main" val="18555293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solidFill>
                  <a:srgbClr val="FF0000"/>
                </a:solidFill>
              </a:rPr>
              <a:t>The Medical device regulation in India</a:t>
            </a:r>
          </a:p>
        </p:txBody>
      </p:sp>
      <p:sp>
        <p:nvSpPr>
          <p:cNvPr id="3" name="Content Placeholder 2"/>
          <p:cNvSpPr>
            <a:spLocks noGrp="1"/>
          </p:cNvSpPr>
          <p:nvPr>
            <p:ph idx="1"/>
          </p:nvPr>
        </p:nvSpPr>
        <p:spPr/>
        <p:txBody>
          <a:bodyPr>
            <a:normAutofit fontScale="92500"/>
          </a:bodyPr>
          <a:lstStyle/>
          <a:p>
            <a:pPr algn="just"/>
            <a:r>
              <a:rPr lang="en-US" sz="2000" dirty="0"/>
              <a:t>The Central Drugs Standard Control Organization (CDSCO), operating under the Ministry of Health and Family Welfare, serves as the primary regulatory authority for medical devices in India, establishing and enforcing standards that govern their manufacture, import, sale, and distribution</a:t>
            </a:r>
            <a:r>
              <a:rPr lang="en-US" sz="2000" dirty="0" smtClean="0"/>
              <a:t>.</a:t>
            </a:r>
          </a:p>
          <a:p>
            <a:pPr algn="just"/>
            <a:r>
              <a:rPr lang="en-US" sz="2000" dirty="0"/>
              <a:t>A significant milestone was reached in 2017 with the introduction of the Medical Devices Rules, which </a:t>
            </a:r>
            <a:r>
              <a:rPr lang="en-US" sz="2000" dirty="0" smtClean="0"/>
              <a:t>provided </a:t>
            </a:r>
            <a:r>
              <a:rPr lang="en-US" sz="2000" dirty="0"/>
              <a:t>a dedicated </a:t>
            </a:r>
            <a:r>
              <a:rPr lang="en-US" sz="2000" dirty="0" smtClean="0"/>
              <a:t>regulatory </a:t>
            </a:r>
            <a:r>
              <a:rPr lang="en-US" sz="2000" dirty="0"/>
              <a:t>framework for medical devices</a:t>
            </a:r>
            <a:r>
              <a:rPr lang="en-US" sz="2000" dirty="0" smtClean="0"/>
              <a:t>. </a:t>
            </a:r>
            <a:r>
              <a:rPr lang="en-US" sz="2000" dirty="0"/>
              <a:t>The rules establish four risk classes (A through D) with corresponding levels of regulatory control</a:t>
            </a:r>
            <a:r>
              <a:rPr lang="en-US" sz="2000" dirty="0" smtClean="0"/>
              <a:t>. </a:t>
            </a:r>
            <a:r>
              <a:rPr lang="en-US" sz="2000" dirty="0"/>
              <a:t>Licensing procedures for both domestic manufacturers and importers, including the documentation requirements and </a:t>
            </a:r>
            <a:r>
              <a:rPr lang="en-US" sz="2000" dirty="0" smtClean="0"/>
              <a:t>timelines. I</a:t>
            </a:r>
            <a:r>
              <a:rPr lang="en-US" sz="2000" dirty="0"/>
              <a:t>n April 2020, these rules were amended to extend regulatory control to all medical devices, expanding beyond the 37 categories that were previously regulated.</a:t>
            </a:r>
            <a:endParaRPr lang="en-US" sz="2000" dirty="0" smtClean="0"/>
          </a:p>
          <a:p>
            <a:pPr algn="just"/>
            <a:r>
              <a:rPr lang="en-US" sz="2000" dirty="0"/>
              <a:t>The Drugs and Cosmetics Act, 1940, continues to serve as the primary legislation governing medical devices in India. The Act was amended multiple times to accommodate the evolving nature of medical devices. Section 3(b)(iv) of the Act specifically includes medical devices within its scope, defining them as instruments, apparatus, appliances, or materials intended for use in the diagnosis, treatment, mitigation, or prevention of diseases or disorders in human beings</a:t>
            </a:r>
            <a:r>
              <a:rPr lang="en-US" sz="2000" dirty="0" smtClean="0"/>
              <a:t>. </a:t>
            </a:r>
            <a:r>
              <a:rPr lang="en-US" sz="2000" dirty="0"/>
              <a:t>It establishes penalties for violations and empowers regulatory authorities to take action against non-compliance</a:t>
            </a:r>
            <a:r>
              <a:rPr lang="en-US" sz="2000" dirty="0" smtClean="0"/>
              <a:t>.</a:t>
            </a:r>
          </a:p>
          <a:p>
            <a:pPr algn="just"/>
            <a:endParaRPr lang="en-US" sz="2000" dirty="0"/>
          </a:p>
        </p:txBody>
      </p:sp>
    </p:spTree>
    <p:extLst>
      <p:ext uri="{BB962C8B-B14F-4D97-AF65-F5344CB8AC3E}">
        <p14:creationId xmlns:p14="http://schemas.microsoft.com/office/powerpoint/2010/main" val="33091019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solidFill>
                  <a:srgbClr val="FF0000"/>
                </a:solidFill>
              </a:rPr>
              <a:t>The Medical device regulation in India</a:t>
            </a:r>
            <a:endParaRPr lang="en-US" sz="3200" dirty="0"/>
          </a:p>
        </p:txBody>
      </p:sp>
      <p:sp>
        <p:nvSpPr>
          <p:cNvPr id="3" name="Content Placeholder 2"/>
          <p:cNvSpPr>
            <a:spLocks noGrp="1"/>
          </p:cNvSpPr>
          <p:nvPr>
            <p:ph idx="1"/>
          </p:nvPr>
        </p:nvSpPr>
        <p:spPr/>
        <p:txBody>
          <a:bodyPr>
            <a:normAutofit/>
          </a:bodyPr>
          <a:lstStyle/>
          <a:p>
            <a:pPr algn="just"/>
            <a:r>
              <a:rPr lang="en-US" sz="2000" dirty="0"/>
              <a:t>The New Drugs and Clinical Trials Rules, 2019, introduced additional requirements for clinical investigations of medical devices</a:t>
            </a:r>
            <a:r>
              <a:rPr lang="en-US" sz="2000" dirty="0" smtClean="0"/>
              <a:t>.</a:t>
            </a:r>
          </a:p>
          <a:p>
            <a:pPr algn="just"/>
            <a:r>
              <a:rPr lang="en-US" sz="2000" dirty="0"/>
              <a:t>In 2020, the government implemented a comprehensive scheme for voluntary registration of medical devices, which later became mandatory for specific categories of devices</a:t>
            </a:r>
            <a:r>
              <a:rPr lang="en-US" sz="2000" dirty="0" smtClean="0"/>
              <a:t>.</a:t>
            </a:r>
          </a:p>
          <a:p>
            <a:pPr algn="just"/>
            <a:r>
              <a:rPr lang="en-US" sz="2000" dirty="0"/>
              <a:t>Compliance with ISO 13485 is mandatory for manufacturers of Class C and D devices, and strongly recommended for other classes.</a:t>
            </a:r>
          </a:p>
        </p:txBody>
      </p:sp>
    </p:spTree>
    <p:extLst>
      <p:ext uri="{BB962C8B-B14F-4D97-AF65-F5344CB8AC3E}">
        <p14:creationId xmlns:p14="http://schemas.microsoft.com/office/powerpoint/2010/main" val="27300343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err="1" smtClean="0">
                <a:solidFill>
                  <a:srgbClr val="FF0000"/>
                </a:solidFill>
              </a:rPr>
              <a:t>Materiovigilance</a:t>
            </a:r>
            <a:r>
              <a:rPr lang="en-US" sz="3200" dirty="0" smtClean="0">
                <a:solidFill>
                  <a:srgbClr val="FF0000"/>
                </a:solidFill>
              </a:rPr>
              <a:t> program of India</a:t>
            </a:r>
            <a:endParaRPr lang="en-US" sz="3200" dirty="0">
              <a:solidFill>
                <a:srgbClr val="FF0000"/>
              </a:solidFill>
            </a:endParaRPr>
          </a:p>
        </p:txBody>
      </p:sp>
      <p:pic>
        <p:nvPicPr>
          <p:cNvPr id="5" name="Content Placeholder 4"/>
          <p:cNvPicPr>
            <a:picLocks noGrp="1" noChangeAspect="1"/>
          </p:cNvPicPr>
          <p:nvPr>
            <p:ph sz="half" idx="1"/>
          </p:nvPr>
        </p:nvPicPr>
        <p:blipFill>
          <a:blip r:embed="rId2"/>
          <a:stretch>
            <a:fillRect/>
          </a:stretch>
        </p:blipFill>
        <p:spPr>
          <a:xfrm>
            <a:off x="838200" y="2137893"/>
            <a:ext cx="5181600" cy="3580327"/>
          </a:xfrm>
          <a:prstGeom prst="rect">
            <a:avLst/>
          </a:prstGeom>
        </p:spPr>
      </p:pic>
      <p:pic>
        <p:nvPicPr>
          <p:cNvPr id="6" name="Content Placeholder 5"/>
          <p:cNvPicPr>
            <a:picLocks noGrp="1" noChangeAspect="1"/>
          </p:cNvPicPr>
          <p:nvPr>
            <p:ph sz="half" idx="2"/>
          </p:nvPr>
        </p:nvPicPr>
        <p:blipFill>
          <a:blip r:embed="rId3"/>
          <a:stretch>
            <a:fillRect/>
          </a:stretch>
        </p:blipFill>
        <p:spPr>
          <a:xfrm>
            <a:off x="6220496" y="1690688"/>
            <a:ext cx="4932608" cy="4800264"/>
          </a:xfrm>
          <a:prstGeom prst="rect">
            <a:avLst/>
          </a:prstGeom>
        </p:spPr>
      </p:pic>
    </p:spTree>
    <p:extLst>
      <p:ext uri="{BB962C8B-B14F-4D97-AF65-F5344CB8AC3E}">
        <p14:creationId xmlns:p14="http://schemas.microsoft.com/office/powerpoint/2010/main" val="26728854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FF0000"/>
                </a:solidFill>
              </a:rPr>
              <a:t>Measures for Operational Safety of Medical Devices:</a:t>
            </a:r>
            <a:endParaRPr lang="en-US" sz="3200" dirty="0">
              <a:solidFill>
                <a:srgbClr val="FF0000"/>
              </a:solidFill>
            </a:endParaRPr>
          </a:p>
        </p:txBody>
      </p:sp>
      <p:sp>
        <p:nvSpPr>
          <p:cNvPr id="3" name="Content Placeholder 2"/>
          <p:cNvSpPr>
            <a:spLocks noGrp="1"/>
          </p:cNvSpPr>
          <p:nvPr>
            <p:ph sz="half" idx="1"/>
          </p:nvPr>
        </p:nvSpPr>
        <p:spPr/>
        <p:txBody>
          <a:bodyPr>
            <a:normAutofit/>
          </a:bodyPr>
          <a:lstStyle/>
          <a:p>
            <a:pPr algn="just"/>
            <a:r>
              <a:rPr lang="en-US" sz="2000" dirty="0" smtClean="0"/>
              <a:t>There is a documented program of equipment management </a:t>
            </a:r>
          </a:p>
          <a:p>
            <a:pPr algn="just"/>
            <a:r>
              <a:rPr lang="en-US" sz="2000" dirty="0" smtClean="0"/>
              <a:t>Equipment management committee</a:t>
            </a:r>
          </a:p>
          <a:p>
            <a:pPr algn="just"/>
            <a:r>
              <a:rPr lang="en-US" sz="2000" dirty="0" smtClean="0"/>
              <a:t>Equipment audit committee</a:t>
            </a:r>
          </a:p>
          <a:p>
            <a:pPr algn="just"/>
            <a:r>
              <a:rPr lang="en-US" sz="2000" dirty="0" smtClean="0"/>
              <a:t>Efficient Engineering Service Department with biomedical equipment section with workshop facility for repair and maintenance of electrical, mechanical, electronic and biomedical equipment. Adequate trained staff and spares.</a:t>
            </a:r>
          </a:p>
          <a:p>
            <a:pPr algn="just"/>
            <a:r>
              <a:rPr lang="en-US" sz="2000" dirty="0" smtClean="0"/>
              <a:t>Mandatory reporting of accidents related to medical devices</a:t>
            </a:r>
          </a:p>
          <a:p>
            <a:endParaRPr lang="en-US" dirty="0"/>
          </a:p>
        </p:txBody>
      </p:sp>
      <p:sp>
        <p:nvSpPr>
          <p:cNvPr id="4" name="Content Placeholder 3"/>
          <p:cNvSpPr>
            <a:spLocks noGrp="1"/>
          </p:cNvSpPr>
          <p:nvPr>
            <p:ph sz="half" idx="2"/>
          </p:nvPr>
        </p:nvSpPr>
        <p:spPr/>
        <p:txBody>
          <a:bodyPr>
            <a:normAutofit/>
          </a:bodyPr>
          <a:lstStyle/>
          <a:p>
            <a:pPr algn="just"/>
            <a:r>
              <a:rPr lang="en-US" sz="2000" dirty="0" smtClean="0"/>
              <a:t>Due care is given during installation such as temperature, humidity, voltage level recommendation.</a:t>
            </a:r>
          </a:p>
          <a:p>
            <a:pPr algn="just"/>
            <a:r>
              <a:rPr lang="en-US" sz="2000" dirty="0" smtClean="0"/>
              <a:t>Training of staff in using </a:t>
            </a:r>
          </a:p>
          <a:p>
            <a:pPr algn="just"/>
            <a:r>
              <a:rPr lang="en-US" sz="2000" dirty="0" smtClean="0"/>
              <a:t>Preventive and breakdown maintenance</a:t>
            </a:r>
          </a:p>
          <a:p>
            <a:pPr algn="just"/>
            <a:r>
              <a:rPr lang="en-US" sz="2000" dirty="0" smtClean="0"/>
              <a:t>Documented schedule of maintenance (daily, monthly, quarterly, and annual)</a:t>
            </a:r>
          </a:p>
          <a:p>
            <a:pPr algn="just"/>
            <a:r>
              <a:rPr lang="en-US" sz="2000" dirty="0" smtClean="0"/>
              <a:t>Procedure and schedule for recalibration of equipment requiring periodic recalibration</a:t>
            </a:r>
          </a:p>
          <a:p>
            <a:pPr algn="just"/>
            <a:r>
              <a:rPr lang="en-US" sz="2000" dirty="0" smtClean="0"/>
              <a:t>Following regulatory guidelines/ standards (IEC 60601, IEC 62353/ IS 8607, NABL 126</a:t>
            </a:r>
          </a:p>
          <a:p>
            <a:endParaRPr lang="en-US" dirty="0"/>
          </a:p>
        </p:txBody>
      </p:sp>
    </p:spTree>
    <p:extLst>
      <p:ext uri="{BB962C8B-B14F-4D97-AF65-F5344CB8AC3E}">
        <p14:creationId xmlns:p14="http://schemas.microsoft.com/office/powerpoint/2010/main" val="9568852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FF0000"/>
                </a:solidFill>
              </a:rPr>
              <a:t>Measures for Operational Safety of Medical Devices:</a:t>
            </a:r>
            <a:endParaRPr lang="en-US" sz="3200" dirty="0"/>
          </a:p>
        </p:txBody>
      </p:sp>
      <p:sp>
        <p:nvSpPr>
          <p:cNvPr id="3" name="Content Placeholder 2"/>
          <p:cNvSpPr>
            <a:spLocks noGrp="1"/>
          </p:cNvSpPr>
          <p:nvPr>
            <p:ph sz="half" idx="1"/>
          </p:nvPr>
        </p:nvSpPr>
        <p:spPr/>
        <p:txBody>
          <a:bodyPr>
            <a:normAutofit/>
          </a:bodyPr>
          <a:lstStyle/>
          <a:p>
            <a:pPr algn="just"/>
            <a:r>
              <a:rPr lang="en-US" sz="2000" dirty="0" smtClean="0"/>
              <a:t>Regular energy audit</a:t>
            </a:r>
          </a:p>
          <a:p>
            <a:pPr algn="just"/>
            <a:r>
              <a:rPr lang="en-US" sz="2000" dirty="0" smtClean="0"/>
              <a:t>Regular equipment audit</a:t>
            </a:r>
          </a:p>
          <a:p>
            <a:pPr algn="just"/>
            <a:r>
              <a:rPr lang="en-US" sz="2000" dirty="0" smtClean="0"/>
              <a:t>Regular inspection of all biomedical equipment in patient care areas</a:t>
            </a:r>
          </a:p>
          <a:p>
            <a:pPr algn="just"/>
            <a:r>
              <a:rPr lang="en-US" sz="2000" dirty="0" smtClean="0"/>
              <a:t>Regular check of all electric cables, switches, </a:t>
            </a:r>
            <a:r>
              <a:rPr lang="en-US" sz="2000" dirty="0" err="1" smtClean="0"/>
              <a:t>earthing</a:t>
            </a:r>
            <a:r>
              <a:rPr lang="en-US" sz="2000" dirty="0" smtClean="0"/>
              <a:t>.</a:t>
            </a:r>
          </a:p>
          <a:p>
            <a:pPr algn="just"/>
            <a:r>
              <a:rPr lang="en-US" sz="2000" dirty="0"/>
              <a:t>No lose/temporary electric </a:t>
            </a:r>
            <a:r>
              <a:rPr lang="en-US" sz="2000" dirty="0" smtClean="0"/>
              <a:t>wires</a:t>
            </a:r>
          </a:p>
          <a:p>
            <a:pPr algn="just"/>
            <a:r>
              <a:rPr lang="en-US" sz="2000" dirty="0"/>
              <a:t>PPE is made available for use by the staff</a:t>
            </a:r>
          </a:p>
          <a:p>
            <a:pPr algn="just"/>
            <a:endParaRPr lang="en-US" sz="2400" dirty="0" smtClean="0"/>
          </a:p>
        </p:txBody>
      </p:sp>
      <p:sp>
        <p:nvSpPr>
          <p:cNvPr id="4" name="Content Placeholder 3"/>
          <p:cNvSpPr>
            <a:spLocks noGrp="1"/>
          </p:cNvSpPr>
          <p:nvPr>
            <p:ph sz="half" idx="2"/>
          </p:nvPr>
        </p:nvSpPr>
        <p:spPr/>
        <p:txBody>
          <a:bodyPr>
            <a:normAutofit/>
          </a:bodyPr>
          <a:lstStyle/>
          <a:p>
            <a:pPr algn="just"/>
            <a:r>
              <a:rPr lang="en-US" sz="2000" dirty="0" smtClean="0"/>
              <a:t>Any equipment found operationally not reliable is declared redundant and removed from the usage area until its full function and operational reliability is restored.</a:t>
            </a:r>
          </a:p>
          <a:p>
            <a:pPr algn="just"/>
            <a:r>
              <a:rPr lang="en-US" sz="2000" dirty="0" smtClean="0"/>
              <a:t>Any known hazard of any equipment are being informed to all the user staff and warning sign in local language are displayed prominently</a:t>
            </a:r>
          </a:p>
        </p:txBody>
      </p:sp>
    </p:spTree>
    <p:extLst>
      <p:ext uri="{BB962C8B-B14F-4D97-AF65-F5344CB8AC3E}">
        <p14:creationId xmlns:p14="http://schemas.microsoft.com/office/powerpoint/2010/main" val="27332260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FF0000"/>
                </a:solidFill>
              </a:rPr>
              <a:t>National Biomedical Equipment Management &amp; Maintenance (BMMP)</a:t>
            </a:r>
            <a:endParaRPr lang="en-US" sz="3200" dirty="0">
              <a:solidFill>
                <a:srgbClr val="FF0000"/>
              </a:solidFill>
            </a:endParaRPr>
          </a:p>
        </p:txBody>
      </p:sp>
      <p:sp>
        <p:nvSpPr>
          <p:cNvPr id="3" name="Content Placeholder 2"/>
          <p:cNvSpPr>
            <a:spLocks noGrp="1"/>
          </p:cNvSpPr>
          <p:nvPr>
            <p:ph idx="1"/>
          </p:nvPr>
        </p:nvSpPr>
        <p:spPr/>
        <p:txBody>
          <a:bodyPr>
            <a:normAutofit/>
          </a:bodyPr>
          <a:lstStyle/>
          <a:p>
            <a:pPr algn="just"/>
            <a:r>
              <a:rPr lang="en-US" sz="2000" dirty="0" smtClean="0">
                <a:solidFill>
                  <a:srgbClr val="002060"/>
                </a:solidFill>
              </a:rPr>
              <a:t>The MOHFW, </a:t>
            </a:r>
            <a:r>
              <a:rPr lang="en-US" sz="2000" dirty="0" err="1" smtClean="0">
                <a:solidFill>
                  <a:srgbClr val="002060"/>
                </a:solidFill>
              </a:rPr>
              <a:t>GoI</a:t>
            </a:r>
            <a:r>
              <a:rPr lang="en-US" sz="2000" dirty="0" smtClean="0">
                <a:solidFill>
                  <a:srgbClr val="002060"/>
                </a:solidFill>
              </a:rPr>
              <a:t> launched BMMP in the year 2015 for comprehensive maintenance of medical equipment available in the public health facilities from the level of PHC up to the district hospital</a:t>
            </a:r>
          </a:p>
          <a:p>
            <a:pPr algn="just"/>
            <a:r>
              <a:rPr lang="en-US" sz="2000" dirty="0" smtClean="0">
                <a:solidFill>
                  <a:srgbClr val="002060"/>
                </a:solidFill>
              </a:rPr>
              <a:t>The program supports States/ UTS both in-house and PPP mode to maintain equipment inventory, repair and undertake CMC/ AMC for keeping maximum equipment functional in the health facility.</a:t>
            </a:r>
          </a:p>
          <a:p>
            <a:pPr algn="just"/>
            <a:r>
              <a:rPr lang="en-US" sz="2000" dirty="0" smtClean="0">
                <a:solidFill>
                  <a:srgbClr val="002060"/>
                </a:solidFill>
              </a:rPr>
              <a:t>A good equipment management program demands a multidisciplinary equipment management committee at the core of the program which can provide a participatory mechanism for prudent, need based, purchases, planned maintenance with minimum downtime and optimal utilization with maximum returns</a:t>
            </a:r>
          </a:p>
          <a:p>
            <a:pPr algn="just"/>
            <a:r>
              <a:rPr lang="en-US" sz="2000" dirty="0" smtClean="0">
                <a:solidFill>
                  <a:srgbClr val="002060"/>
                </a:solidFill>
              </a:rPr>
              <a:t>The in-house mode of service delivery is based on maintenance through OEMs by engaging through CMC or AMC. Financial support is provided under NHM through Annual </a:t>
            </a:r>
            <a:r>
              <a:rPr lang="en-US" sz="2000" dirty="0" err="1" smtClean="0">
                <a:solidFill>
                  <a:srgbClr val="002060"/>
                </a:solidFill>
              </a:rPr>
              <a:t>Programme</a:t>
            </a:r>
            <a:r>
              <a:rPr lang="en-US" sz="2000" dirty="0" smtClean="0">
                <a:solidFill>
                  <a:srgbClr val="002060"/>
                </a:solidFill>
              </a:rPr>
              <a:t> Implementation Plans (PIPs).</a:t>
            </a:r>
          </a:p>
          <a:p>
            <a:pPr algn="just"/>
            <a:r>
              <a:rPr lang="en-US" sz="2000" dirty="0" smtClean="0">
                <a:solidFill>
                  <a:srgbClr val="002060"/>
                </a:solidFill>
              </a:rPr>
              <a:t>KPI for BMMP Equipment CAMC/ AMC (in percentage) and Equipment Up-Time (in percentage)</a:t>
            </a:r>
            <a:endParaRPr lang="en-US" sz="2000" dirty="0">
              <a:solidFill>
                <a:srgbClr val="002060"/>
              </a:solidFill>
            </a:endParaRPr>
          </a:p>
        </p:txBody>
      </p:sp>
    </p:spTree>
    <p:extLst>
      <p:ext uri="{BB962C8B-B14F-4D97-AF65-F5344CB8AC3E}">
        <p14:creationId xmlns:p14="http://schemas.microsoft.com/office/powerpoint/2010/main" val="19116472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885</TotalTime>
  <Words>4100</Words>
  <Application>Microsoft Office PowerPoint</Application>
  <PresentationFormat>Widescreen</PresentationFormat>
  <Paragraphs>277</Paragraphs>
  <Slides>38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38</vt:i4>
      </vt:variant>
    </vt:vector>
  </HeadingPairs>
  <TitlesOfParts>
    <vt:vector size="43" baseType="lpstr">
      <vt:lpstr>Arial</vt:lpstr>
      <vt:lpstr>Calibri</vt:lpstr>
      <vt:lpstr>Calibri Light</vt:lpstr>
      <vt:lpstr>Wingdings</vt:lpstr>
      <vt:lpstr>Office Theme</vt:lpstr>
      <vt:lpstr>Calibration and Maintenance of Medical Device To Ensure Patient Safety </vt:lpstr>
      <vt:lpstr>PRIMUM NON NOCERE</vt:lpstr>
      <vt:lpstr>Introduction:</vt:lpstr>
      <vt:lpstr>The Medical device regulation in India</vt:lpstr>
      <vt:lpstr>The Medical device regulation in India</vt:lpstr>
      <vt:lpstr>Materiovigilance program of India</vt:lpstr>
      <vt:lpstr>Measures for Operational Safety of Medical Devices:</vt:lpstr>
      <vt:lpstr>Measures for Operational Safety of Medical Devices:</vt:lpstr>
      <vt:lpstr>National Biomedical Equipment Management &amp; Maintenance (BMMP)</vt:lpstr>
      <vt:lpstr>Hospital Equipment Management Committee (HEMC)</vt:lpstr>
      <vt:lpstr>Hospital Equipment Management Committee (HEMC)</vt:lpstr>
      <vt:lpstr>Equipment Audit</vt:lpstr>
      <vt:lpstr>Equipment Audit</vt:lpstr>
      <vt:lpstr>Equipment Audit</vt:lpstr>
      <vt:lpstr>Common mistakes in hospital for Medical Devices:</vt:lpstr>
      <vt:lpstr>Indicators for quality of equipment management program</vt:lpstr>
      <vt:lpstr>What is Medical Device?</vt:lpstr>
      <vt:lpstr>What is Medical Device?</vt:lpstr>
      <vt:lpstr>What is Medical Device?</vt:lpstr>
      <vt:lpstr>What is Calibration?</vt:lpstr>
      <vt:lpstr>Why Calibration is Critical for Patient Safety?</vt:lpstr>
      <vt:lpstr>Gaps in the Testing and Calibration of Biomedical Equipment</vt:lpstr>
      <vt:lpstr>Standards in Testing and Calibration of Biomedical Equipment</vt:lpstr>
      <vt:lpstr>Standards in Testing and Calibration of Biomedical Equipment</vt:lpstr>
      <vt:lpstr>Organizations Contributing to Biomedical Equipment Testing and Calibration</vt:lpstr>
      <vt:lpstr>CSIR-NPL (Council of Scientific and Industrial Research – National Physical Laboratory, www.nplindia.org )  </vt:lpstr>
      <vt:lpstr>National Accreditation Board for Testing and Calibration Laboratories (NABL)</vt:lpstr>
      <vt:lpstr>Standardization of Testing and Quality Certification (STQC) Directorate</vt:lpstr>
      <vt:lpstr>Documentation of Calibration Results</vt:lpstr>
      <vt:lpstr>Calibration Interval</vt:lpstr>
      <vt:lpstr>Equipment maintenance</vt:lpstr>
      <vt:lpstr>Maintenance Policy</vt:lpstr>
      <vt:lpstr>Objectives of maintenance program</vt:lpstr>
      <vt:lpstr>Types of maintenance program</vt:lpstr>
      <vt:lpstr>Contractual Maintenance System</vt:lpstr>
      <vt:lpstr>Equipment Management Information System</vt:lpstr>
      <vt:lpstr>Decommissioning and disposal</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Calibration and Maintenance of Medical Device To Ensure Patient Safety</dc:title>
  <dc:creator>AIIMS GHY 401</dc:creator>
  <cp:lastModifiedBy>user</cp:lastModifiedBy>
  <cp:revision>57</cp:revision>
  <dcterms:created xsi:type="dcterms:W3CDTF">2025-05-01T09:00:57Z</dcterms:created>
  <dcterms:modified xsi:type="dcterms:W3CDTF">2025-05-06T15:34:37Z</dcterms:modified>
</cp:coreProperties>
</file>